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5"/>
  </p:notesMasterIdLst>
  <p:handoutMasterIdLst>
    <p:handoutMasterId r:id="rId36"/>
  </p:handoutMasterIdLst>
  <p:sldIdLst>
    <p:sldId id="256" r:id="rId2"/>
    <p:sldId id="287" r:id="rId3"/>
    <p:sldId id="261" r:id="rId4"/>
    <p:sldId id="285" r:id="rId5"/>
    <p:sldId id="271" r:id="rId6"/>
    <p:sldId id="281" r:id="rId7"/>
    <p:sldId id="280" r:id="rId8"/>
    <p:sldId id="282" r:id="rId9"/>
    <p:sldId id="291" r:id="rId10"/>
    <p:sldId id="290" r:id="rId11"/>
    <p:sldId id="268" r:id="rId12"/>
    <p:sldId id="288" r:id="rId13"/>
    <p:sldId id="289" r:id="rId14"/>
    <p:sldId id="286" r:id="rId15"/>
    <p:sldId id="275" r:id="rId16"/>
    <p:sldId id="292" r:id="rId17"/>
    <p:sldId id="262" r:id="rId18"/>
    <p:sldId id="283" r:id="rId19"/>
    <p:sldId id="276" r:id="rId20"/>
    <p:sldId id="269" r:id="rId21"/>
    <p:sldId id="272" r:id="rId22"/>
    <p:sldId id="277" r:id="rId23"/>
    <p:sldId id="259" r:id="rId24"/>
    <p:sldId id="266" r:id="rId25"/>
    <p:sldId id="273" r:id="rId26"/>
    <p:sldId id="274" r:id="rId27"/>
    <p:sldId id="278" r:id="rId28"/>
    <p:sldId id="279" r:id="rId29"/>
    <p:sldId id="260" r:id="rId30"/>
    <p:sldId id="264" r:id="rId31"/>
    <p:sldId id="265" r:id="rId32"/>
    <p:sldId id="267" r:id="rId33"/>
    <p:sldId id="263" r:id="rId34"/>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33" userDrawn="1">
          <p15:clr>
            <a:srgbClr val="A4A3A4"/>
          </p15:clr>
        </p15:guide>
        <p15:guide id="2" pos="5465" userDrawn="1">
          <p15:clr>
            <a:srgbClr val="A4A3A4"/>
          </p15:clr>
        </p15:guide>
        <p15:guide id="3" pos="27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662"/>
    <p:restoredTop sz="82093"/>
  </p:normalViewPr>
  <p:slideViewPr>
    <p:cSldViewPr snapToGrid="0" snapToObjects="1">
      <p:cViewPr varScale="1">
        <p:scale>
          <a:sx n="118" d="100"/>
          <a:sy n="118" d="100"/>
        </p:scale>
        <p:origin x="2096" y="208"/>
      </p:cViewPr>
      <p:guideLst>
        <p:guide orient="horz" pos="1933"/>
        <p:guide pos="5465"/>
        <p:guide pos="272"/>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f hdr="0" ft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r>
              <a:rPr kumimoji="1" lang="en-US" altLang="ja-JP"/>
              <a:t>2019/12/6</a:t>
            </a:r>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
        <p:nvSpPr>
          <p:cNvPr id="5" name="日付プレースホルダー 4">
            <a:extLst>
              <a:ext uri="{FF2B5EF4-FFF2-40B4-BE49-F238E27FC236}">
                <a16:creationId xmlns:a16="http://schemas.microsoft.com/office/drawing/2014/main" id="{61CD4854-BFB4-D44C-BD5F-30323F0BEC29}"/>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600" baseline="0">
                <a:latin typeface="+mn-lt"/>
              </a:rPr>
              <a:t>合成されたインスタンスがどのロケーションにいるかをここで（ロケーションさす）確認でき．今写っている状態はこの左図用になります．</a:t>
            </a:r>
            <a:endParaRPr kumimoji="1" lang="en-US" altLang="ja-JP" sz="1600" baseline="0" dirty="0">
              <a:latin typeface="+mn-lt"/>
            </a:endParaRPr>
          </a:p>
          <a:p>
            <a:r>
              <a:rPr kumimoji="1" lang="ja-JP" altLang="en-US" sz="1600" baseline="0">
                <a:latin typeface="+mn-lt"/>
              </a:rPr>
              <a:t>（可能な遷移）求められた性質が記述できているかの確認を行います．</a:t>
            </a:r>
            <a:endParaRPr kumimoji="1" lang="en-US" altLang="ja-JP" sz="1600" baseline="0" dirty="0">
              <a:latin typeface="+mn-lt"/>
            </a:endParaRPr>
          </a:p>
          <a:p>
            <a:r>
              <a:rPr kumimoji="1" lang="ja-JP" altLang="en-US" sz="1600" baseline="0">
                <a:latin typeface="+mn-lt"/>
              </a:rPr>
              <a:t>（変数）ここは時間変数や大域変数の状態を一覧で見ることができる．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
        <p:nvSpPr>
          <p:cNvPr id="5" name="日付プレースホルダー 4">
            <a:extLst>
              <a:ext uri="{FF2B5EF4-FFF2-40B4-BE49-F238E27FC236}">
                <a16:creationId xmlns:a16="http://schemas.microsoft.com/office/drawing/2014/main" id="{9EC5C74A-21DB-A741-85C7-C553C830C8B4}"/>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3641393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次の</a:t>
            </a:r>
            <a:r>
              <a:rPr kumimoji="1" lang="en-US" altLang="ja-JP" dirty="0"/>
              <a:t>2</a:t>
            </a:r>
            <a:r>
              <a:rPr kumimoji="1" lang="ja-JP" altLang="en-US"/>
              <a:t>つの基本特性の検証手法を用いて検証を行う．</a:t>
            </a:r>
            <a:endParaRPr kumimoji="1" lang="en-US" altLang="ja-JP" dirty="0"/>
          </a:p>
          <a:p>
            <a:r>
              <a:rPr kumimoji="1" lang="ja-JP" altLang="en-US"/>
              <a:t>安全特性を示す</a:t>
            </a:r>
            <a:r>
              <a:rPr kumimoji="1" lang="en-US" altLang="ja-JP" dirty="0"/>
              <a:t>A[]</a:t>
            </a:r>
            <a:r>
              <a:rPr kumimoji="1" lang="ja-JP" altLang="en-US"/>
              <a:t>はすべての状態，すべての実行パスにおいて常に特性</a:t>
            </a:r>
            <a:r>
              <a:rPr kumimoji="1" lang="en-US" altLang="ja-JP" dirty="0"/>
              <a:t>P</a:t>
            </a:r>
            <a:r>
              <a:rPr kumimoji="1" lang="ja-JP" altLang="en-US"/>
              <a:t>が成り立つことを検証し，</a:t>
            </a:r>
            <a:endParaRPr kumimoji="1" lang="en-US" altLang="ja-JP" dirty="0"/>
          </a:p>
          <a:p>
            <a:r>
              <a:rPr kumimoji="1" lang="ja-JP" altLang="en-US"/>
              <a:t>到達可能性を示す</a:t>
            </a:r>
            <a:r>
              <a:rPr kumimoji="1" lang="en-US" altLang="ja-JP" dirty="0"/>
              <a:t>E&lt;&gt;</a:t>
            </a:r>
            <a:r>
              <a:rPr kumimoji="1" lang="ja-JP" altLang="en-US"/>
              <a:t>はある実行パスでいつかは特性</a:t>
            </a:r>
            <a:r>
              <a:rPr kumimoji="1" lang="en-US" altLang="ja-JP" dirty="0"/>
              <a:t>P</a:t>
            </a:r>
            <a:r>
              <a:rPr kumimoji="1" lang="ja-JP" altLang="en-US"/>
              <a:t>が成り立つことを検証します．</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
        <p:nvSpPr>
          <p:cNvPr id="5" name="日付プレースホルダー 4">
            <a:extLst>
              <a:ext uri="{FF2B5EF4-FFF2-40B4-BE49-F238E27FC236}">
                <a16:creationId xmlns:a16="http://schemas.microsoft.com/office/drawing/2014/main" id="{DCE0FAFA-8ED6-3943-8FFC-583D5B92D9C4}"/>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
        <p:nvSpPr>
          <p:cNvPr id="5" name="日付プレースホルダー 4">
            <a:extLst>
              <a:ext uri="{FF2B5EF4-FFF2-40B4-BE49-F238E27FC236}">
                <a16:creationId xmlns:a16="http://schemas.microsoft.com/office/drawing/2014/main" id="{E9FB628F-73EE-3040-8A3D-E4A71B92CB63}"/>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8562428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
        <p:nvSpPr>
          <p:cNvPr id="5" name="日付プレースホルダー 4">
            <a:extLst>
              <a:ext uri="{FF2B5EF4-FFF2-40B4-BE49-F238E27FC236}">
                <a16:creationId xmlns:a16="http://schemas.microsoft.com/office/drawing/2014/main" id="{EA0F80EA-4F28-6B40-B964-159AF012B675}"/>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23747004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a:t>
            </a:r>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
        <p:nvSpPr>
          <p:cNvPr id="5" name="日付プレースホルダー 4">
            <a:extLst>
              <a:ext uri="{FF2B5EF4-FFF2-40B4-BE49-F238E27FC236}">
                <a16:creationId xmlns:a16="http://schemas.microsoft.com/office/drawing/2014/main" id="{A6AC47D7-AF32-DF4D-9078-1FFC6139784B}"/>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しかし，計算量が膨大となるため，異なる抽象レベルでの階層的なモデルを作成し，検証手法を検討する．今回のモデルは中規模モデルにあたり，都市空間における車両群の検証を行う大規模モデル，通過時間に関わる加速度を考慮した小規模なモデルを考えたい．</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
        <p:nvSpPr>
          <p:cNvPr id="5" name="日付プレースホルダー 4">
            <a:extLst>
              <a:ext uri="{FF2B5EF4-FFF2-40B4-BE49-F238E27FC236}">
                <a16:creationId xmlns:a16="http://schemas.microsoft.com/office/drawing/2014/main" id="{543C1ABF-ECAF-7F49-BD48-AE487A14415F}"/>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5717569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
        <p:nvSpPr>
          <p:cNvPr id="5" name="日付プレースホルダー 4">
            <a:extLst>
              <a:ext uri="{FF2B5EF4-FFF2-40B4-BE49-F238E27FC236}">
                <a16:creationId xmlns:a16="http://schemas.microsoft.com/office/drawing/2014/main" id="{F29A0141-77E9-BB4E-8357-1B40C7F7B0C9}"/>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
        <p:nvSpPr>
          <p:cNvPr id="5" name="日付プレースホルダー 4">
            <a:extLst>
              <a:ext uri="{FF2B5EF4-FFF2-40B4-BE49-F238E27FC236}">
                <a16:creationId xmlns:a16="http://schemas.microsoft.com/office/drawing/2014/main" id="{5C287B9E-C9B1-6646-A8A3-F23C20FDD67B}"/>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
        <p:nvSpPr>
          <p:cNvPr id="5" name="日付プレースホルダー 4">
            <a:extLst>
              <a:ext uri="{FF2B5EF4-FFF2-40B4-BE49-F238E27FC236}">
                <a16:creationId xmlns:a16="http://schemas.microsoft.com/office/drawing/2014/main" id="{CEAC0CA6-0558-414A-9B94-1A0E063BF9B5}"/>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
        <p:nvSpPr>
          <p:cNvPr id="5" name="日付プレースホルダー 4">
            <a:extLst>
              <a:ext uri="{FF2B5EF4-FFF2-40B4-BE49-F238E27FC236}">
                <a16:creationId xmlns:a16="http://schemas.microsoft.com/office/drawing/2014/main" id="{3DD6A408-D38F-424A-8991-9F2EC2A87E6D}"/>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自動運転技術は発達し続けている。自動運転は，搭載される技術によってレベル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までが市販車に採用されている。高速道路や，限定地域での特定条件下おける高度自動運転を行うレベル</a:t>
            </a:r>
            <a:r>
              <a:rPr kumimoji="1" lang="en-US" altLang="ja-JP" dirty="0"/>
              <a:t>4</a:t>
            </a:r>
            <a:r>
              <a:rPr kumimoji="1" lang="ja-JP" altLang="en-US"/>
              <a:t>の車両の普及が目指されている。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
        <p:nvSpPr>
          <p:cNvPr id="5" name="日付プレースホルダー 4">
            <a:extLst>
              <a:ext uri="{FF2B5EF4-FFF2-40B4-BE49-F238E27FC236}">
                <a16:creationId xmlns:a16="http://schemas.microsoft.com/office/drawing/2014/main" id="{F3A71BD3-6577-4A49-B866-9069CC929A58}"/>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249422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
        <p:nvSpPr>
          <p:cNvPr id="5" name="日付プレースホルダー 4">
            <a:extLst>
              <a:ext uri="{FF2B5EF4-FFF2-40B4-BE49-F238E27FC236}">
                <a16:creationId xmlns:a16="http://schemas.microsoft.com/office/drawing/2014/main" id="{EE56D517-47C5-6A48-9DC4-3CBF70332919}"/>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23</a:t>
            </a:fld>
            <a:endParaRPr kumimoji="1" lang="ja-JP" altLang="en-US"/>
          </a:p>
        </p:txBody>
      </p:sp>
      <p:sp>
        <p:nvSpPr>
          <p:cNvPr id="5" name="日付プレースホルダー 4">
            <a:extLst>
              <a:ext uri="{FF2B5EF4-FFF2-40B4-BE49-F238E27FC236}">
                <a16:creationId xmlns:a16="http://schemas.microsoft.com/office/drawing/2014/main" id="{0FA4047C-2372-F34C-9FA2-B2C678A1F3B8}"/>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24</a:t>
            </a:fld>
            <a:endParaRPr kumimoji="1" lang="ja-JP" altLang="en-US"/>
          </a:p>
        </p:txBody>
      </p:sp>
      <p:sp>
        <p:nvSpPr>
          <p:cNvPr id="5" name="日付プレースホルダー 4">
            <a:extLst>
              <a:ext uri="{FF2B5EF4-FFF2-40B4-BE49-F238E27FC236}">
                <a16:creationId xmlns:a16="http://schemas.microsoft.com/office/drawing/2014/main" id="{40A038E2-8E20-1B44-B382-6B2F2354F9B2}"/>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25</a:t>
            </a:fld>
            <a:endParaRPr kumimoji="1" lang="ja-JP" altLang="en-US"/>
          </a:p>
        </p:txBody>
      </p:sp>
      <p:sp>
        <p:nvSpPr>
          <p:cNvPr id="5" name="日付プレースホルダー 4">
            <a:extLst>
              <a:ext uri="{FF2B5EF4-FFF2-40B4-BE49-F238E27FC236}">
                <a16:creationId xmlns:a16="http://schemas.microsoft.com/office/drawing/2014/main" id="{D12E162F-B292-5C42-8872-589492DB83D5}"/>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26</a:t>
            </a:fld>
            <a:endParaRPr kumimoji="1" lang="ja-JP" altLang="en-US"/>
          </a:p>
        </p:txBody>
      </p:sp>
      <p:sp>
        <p:nvSpPr>
          <p:cNvPr id="5" name="日付プレースホルダー 4">
            <a:extLst>
              <a:ext uri="{FF2B5EF4-FFF2-40B4-BE49-F238E27FC236}">
                <a16:creationId xmlns:a16="http://schemas.microsoft.com/office/drawing/2014/main" id="{23ABAA41-6FBB-8A48-B3D7-6F070BC48D8C}"/>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27</a:t>
            </a:fld>
            <a:endParaRPr kumimoji="1" lang="ja-JP" altLang="en-US"/>
          </a:p>
        </p:txBody>
      </p:sp>
      <p:sp>
        <p:nvSpPr>
          <p:cNvPr id="5" name="日付プレースホルダー 4">
            <a:extLst>
              <a:ext uri="{FF2B5EF4-FFF2-40B4-BE49-F238E27FC236}">
                <a16:creationId xmlns:a16="http://schemas.microsoft.com/office/drawing/2014/main" id="{CCF3A7FF-F43C-1641-9385-8D9AC7E82F23}"/>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28</a:t>
            </a:fld>
            <a:endParaRPr kumimoji="1" lang="ja-JP" altLang="en-US"/>
          </a:p>
        </p:txBody>
      </p:sp>
      <p:sp>
        <p:nvSpPr>
          <p:cNvPr id="5" name="日付プレースホルダー 4">
            <a:extLst>
              <a:ext uri="{FF2B5EF4-FFF2-40B4-BE49-F238E27FC236}">
                <a16:creationId xmlns:a16="http://schemas.microsoft.com/office/drawing/2014/main" id="{A1BB9392-7B4A-F149-A4E4-0D5D6022E07D}"/>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29</a:t>
            </a:fld>
            <a:endParaRPr kumimoji="1" lang="ja-JP" altLang="en-US"/>
          </a:p>
        </p:txBody>
      </p:sp>
      <p:sp>
        <p:nvSpPr>
          <p:cNvPr id="5" name="日付プレースホルダー 4">
            <a:extLst>
              <a:ext uri="{FF2B5EF4-FFF2-40B4-BE49-F238E27FC236}">
                <a16:creationId xmlns:a16="http://schemas.microsoft.com/office/drawing/2014/main" id="{A542370B-43DB-9846-ADC1-B532D35F7172}"/>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30</a:t>
            </a:fld>
            <a:endParaRPr kumimoji="1" lang="ja-JP" altLang="en-US"/>
          </a:p>
        </p:txBody>
      </p:sp>
      <p:sp>
        <p:nvSpPr>
          <p:cNvPr id="5" name="日付プレースホルダー 4">
            <a:extLst>
              <a:ext uri="{FF2B5EF4-FFF2-40B4-BE49-F238E27FC236}">
                <a16:creationId xmlns:a16="http://schemas.microsoft.com/office/drawing/2014/main" id="{3A4A43AD-5A29-374D-926A-2BD0D6A36977}"/>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31</a:t>
            </a:fld>
            <a:endParaRPr kumimoji="1" lang="ja-JP" altLang="en-US"/>
          </a:p>
        </p:txBody>
      </p:sp>
      <p:sp>
        <p:nvSpPr>
          <p:cNvPr id="5" name="日付プレースホルダー 4">
            <a:extLst>
              <a:ext uri="{FF2B5EF4-FFF2-40B4-BE49-F238E27FC236}">
                <a16:creationId xmlns:a16="http://schemas.microsoft.com/office/drawing/2014/main" id="{B96D7CF0-E4B9-6747-B161-35E3877E45B3}"/>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道路上の車両密度が高くなるため，渋滞やデッドロックが発生することが想定される。したがって，自動運転車群が効率的に走行するアルゴリズムが必要となる。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本研究では群制御アルゴリズムを形式的に記述し，検証する手法を提案することを目的とします．</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
        <p:nvSpPr>
          <p:cNvPr id="5" name="日付プレースホルダー 4">
            <a:extLst>
              <a:ext uri="{FF2B5EF4-FFF2-40B4-BE49-F238E27FC236}">
                <a16:creationId xmlns:a16="http://schemas.microsoft.com/office/drawing/2014/main" id="{A440371B-7B81-2441-AD95-6961744E5FD2}"/>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32</a:t>
            </a:fld>
            <a:endParaRPr kumimoji="1" lang="ja-JP" altLang="en-US"/>
          </a:p>
        </p:txBody>
      </p:sp>
      <p:sp>
        <p:nvSpPr>
          <p:cNvPr id="5" name="日付プレースホルダー 4">
            <a:extLst>
              <a:ext uri="{FF2B5EF4-FFF2-40B4-BE49-F238E27FC236}">
                <a16:creationId xmlns:a16="http://schemas.microsoft.com/office/drawing/2014/main" id="{A48AFBEF-D602-224F-8366-F895F0AE2A82}"/>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33</a:t>
            </a:fld>
            <a:endParaRPr kumimoji="1" lang="ja-JP" altLang="en-US"/>
          </a:p>
        </p:txBody>
      </p:sp>
      <p:sp>
        <p:nvSpPr>
          <p:cNvPr id="5" name="日付プレースホルダー 4">
            <a:extLst>
              <a:ext uri="{FF2B5EF4-FFF2-40B4-BE49-F238E27FC236}">
                <a16:creationId xmlns:a16="http://schemas.microsoft.com/office/drawing/2014/main" id="{C747FA86-33A4-B347-A431-C5DB694743DD}"/>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a:p>
            <a:r>
              <a:rPr kumimoji="1" lang="ja-JP" altLang="en-US"/>
              <a:t>アルゴリズムの性質を検証するにあたって，テスト手法では，ひとつのテストケースはひとつの実行パスに対応するため，無数にある実行パスすべてをテスト検証するのは現実的ではない．したがって，起こり得るすべての状態を網羅探索するモデル検査を本研究では用いる．また，検証対象が自動運転車であるため，通過時間を考慮できる時間制約の扱えるツールを使用す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
        <p:nvSpPr>
          <p:cNvPr id="5" name="日付プレースホルダー 4">
            <a:extLst>
              <a:ext uri="{FF2B5EF4-FFF2-40B4-BE49-F238E27FC236}">
                <a16:creationId xmlns:a16="http://schemas.microsoft.com/office/drawing/2014/main" id="{060DA2F5-A56C-AD49-8CFF-CFF0B22097A6}"/>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8699839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endParaRPr lang="en-US" altLang="ja-JP" sz="1200" dirty="0">
              <a:latin typeface="+mn-ea"/>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kern="1200">
                <a:solidFill>
                  <a:schemeClr val="tx1"/>
                </a:solidFill>
                <a:effectLst/>
                <a:latin typeface="+mn-lt"/>
                <a:ea typeface="+mn-ea"/>
                <a:cs typeface="+mn-cs"/>
              </a:rPr>
              <a:t>システムの振る舞いの設計，および検証したい性質をそれぞれモデル化し，ツールを用いて，システムが性質を満たしているかを調べる。</a:t>
            </a:r>
            <a:endParaRPr kumimoji="1" lang="ja-JP" altLang="en-US" sz="240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
        <p:nvSpPr>
          <p:cNvPr id="5" name="日付プレースホルダー 4">
            <a:extLst>
              <a:ext uri="{FF2B5EF4-FFF2-40B4-BE49-F238E27FC236}">
                <a16:creationId xmlns:a16="http://schemas.microsoft.com/office/drawing/2014/main" id="{B35B32AB-8BDF-C949-9113-B65CD63B7EDE}"/>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a:latin typeface="+mn-ea"/>
                <a:ea typeface="+mn-ea"/>
              </a:rPr>
              <a:t>本研究では，</a:t>
            </a:r>
            <a:r>
              <a:rPr lang="ja-JP" altLang="en-US" sz="1200">
                <a:latin typeface="Hiragino Sans W3" panose="020B0300000000000000" pitchFamily="34" charset="-128"/>
                <a:ea typeface="Hiragino Sans W3" panose="020B0300000000000000" pitchFamily="34" charset="-128"/>
              </a:rPr>
              <a:t>時間オートマトンによるモデル化，シミュレーション実行，モデル検査による形式的検証が可能な</a:t>
            </a:r>
            <a:r>
              <a:rPr lang="ja-JP" altLang="en-US" sz="1200">
                <a:latin typeface="+mn-ea"/>
                <a:ea typeface="+mn-ea"/>
              </a:rPr>
              <a:t>モデル検査ツール</a:t>
            </a:r>
            <a:r>
              <a:rPr lang="en" altLang="ja-JP" sz="1200" dirty="0">
                <a:latin typeface="+mn-ea"/>
                <a:ea typeface="+mn-ea"/>
              </a:rPr>
              <a:t>UPPAAL</a:t>
            </a:r>
            <a:r>
              <a:rPr lang="ja-JP" altLang="en-US" sz="1200">
                <a:latin typeface="+mn-ea"/>
                <a:ea typeface="+mn-ea"/>
              </a:rPr>
              <a:t>を採用する。</a:t>
            </a:r>
            <a:endParaRPr lang="en-US" altLang="ja-JP" sz="1200" dirty="0">
              <a:latin typeface="+mn-ea"/>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a:latin typeface="+mn-ea"/>
                <a:ea typeface="+mn-ea"/>
              </a:rPr>
              <a:t>時間オートマトンとは，有限オートマトンに時間制約を加えたものである．</a:t>
            </a:r>
            <a:endParaRPr lang="en-US" altLang="ja-JP" sz="1200" dirty="0">
              <a:latin typeface="+mn-ea"/>
              <a:ea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latin typeface="+mn-ea"/>
                <a:ea typeface="+mn-ea"/>
              </a:rPr>
              <a:t>UPPAAL</a:t>
            </a:r>
            <a:r>
              <a:rPr lang="ja-JP" altLang="en-US" sz="1200">
                <a:latin typeface="+mn-ea"/>
                <a:ea typeface="+mn-ea"/>
              </a:rPr>
              <a:t>の有用点は他にもこのようになっています</a:t>
            </a:r>
            <a:endParaRPr lang="en-US" altLang="ja-JP" sz="1200" dirty="0">
              <a:latin typeface="+mn-ea"/>
              <a:ea typeface="+mn-ea"/>
            </a:endParaRPr>
          </a:p>
          <a:p>
            <a:endParaRPr kumimoji="1" lang="ja-JP" altLang="en-US" b="1"/>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
        <p:nvSpPr>
          <p:cNvPr id="5" name="日付プレースホルダー 4">
            <a:extLst>
              <a:ext uri="{FF2B5EF4-FFF2-40B4-BE49-F238E27FC236}">
                <a16:creationId xmlns:a16="http://schemas.microsoft.com/office/drawing/2014/main" id="{A489A1B4-CC6C-6D46-854E-17C09992C98E}"/>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937200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交差点通過車両モデルを考えます．</a:t>
            </a:r>
            <a:endParaRPr kumimoji="1" lang="en-US" altLang="ja-JP" dirty="0"/>
          </a:p>
          <a:p>
            <a:r>
              <a:rPr kumimoji="1" lang="ja-JP" altLang="en-US"/>
              <a:t>本研究で対象とする交差点は，信号がなく，片側</a:t>
            </a:r>
            <a:r>
              <a:rPr kumimoji="1" lang="en-US" altLang="ja-JP" dirty="0"/>
              <a:t>1</a:t>
            </a:r>
            <a:r>
              <a:rPr kumimoji="1" lang="ja-JP" altLang="en-US"/>
              <a:t>車線で右折レーンのないものとします．</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
        <p:nvSpPr>
          <p:cNvPr id="5" name="日付プレースホルダー 4">
            <a:extLst>
              <a:ext uri="{FF2B5EF4-FFF2-40B4-BE49-F238E27FC236}">
                <a16:creationId xmlns:a16="http://schemas.microsoft.com/office/drawing/2014/main" id="{9B4A7461-2A95-0A43-9C63-B3FAC63E7EFA}"/>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5367364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次に，</a:t>
            </a:r>
            <a:r>
              <a:rPr kumimoji="1" lang="en-US" altLang="ja-JP" dirty="0"/>
              <a:t>UPPAAL</a:t>
            </a:r>
            <a:r>
              <a:rPr kumimoji="1" lang="ja-JP" altLang="en-US"/>
              <a:t>による時間オートマトンによる記述を行います．</a:t>
            </a:r>
            <a:endParaRPr kumimoji="1" lang="en-US" altLang="ja-JP" dirty="0"/>
          </a:p>
          <a:p>
            <a:r>
              <a:rPr kumimoji="1" lang="ja-JP" altLang="en-US"/>
              <a:t>交差点に対して進入する方向と進行方向をパラメータで保持します．</a:t>
            </a:r>
            <a:endParaRPr kumimoji="1" lang="en-US" altLang="ja-JP" dirty="0"/>
          </a:p>
          <a:p>
            <a:r>
              <a:rPr kumimoji="1" lang="ja-JP" altLang="en-US"/>
              <a:t>各方向の車両がどのロケーションであるかを大域二次元配列</a:t>
            </a:r>
            <a:r>
              <a:rPr kumimoji="1" lang="en-US" altLang="ja-JP" dirty="0" err="1"/>
              <a:t>dir</a:t>
            </a:r>
            <a:r>
              <a:rPr kumimoji="1" lang="en-US" altLang="ja-JP" dirty="0"/>
              <a:t>[][]</a:t>
            </a:r>
            <a:r>
              <a:rPr kumimoji="1" lang="ja-JP" altLang="en-US"/>
              <a:t>で管理しています．</a:t>
            </a:r>
            <a:endParaRPr kumimoji="1" lang="en-US" altLang="ja-JP" dirty="0"/>
          </a:p>
          <a:p>
            <a:r>
              <a:rPr kumimoji="1" lang="ja-JP" altLang="en-US"/>
              <a:t>初期状態からの遷移条件の述語</a:t>
            </a:r>
            <a:r>
              <a:rPr kumimoji="1" lang="en-US" altLang="ja-JP" dirty="0"/>
              <a:t>go</a:t>
            </a:r>
            <a:r>
              <a:rPr kumimoji="1" lang="ja-JP" altLang="en-US"/>
              <a:t>は他車の状態が自分に対して衝突可能性のある車両がいないこと確かめています．</a:t>
            </a:r>
            <a:endParaRPr kumimoji="1" lang="en-US" altLang="ja-JP" dirty="0"/>
          </a:p>
          <a:p>
            <a:r>
              <a:rPr kumimoji="1" lang="ja-JP" altLang="en-US"/>
              <a:t>一方で，進入前のロケーション以降は時間制約のみで遷移します．これによって，前方車を追い抜くような実行例が発生しなくなります．</a:t>
            </a:r>
            <a:endParaRPr kumimoji="1" lang="en-US" altLang="ja-JP" dirty="0"/>
          </a:p>
          <a:p>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
        <p:nvSpPr>
          <p:cNvPr id="5" name="日付プレースホルダー 4">
            <a:extLst>
              <a:ext uri="{FF2B5EF4-FFF2-40B4-BE49-F238E27FC236}">
                <a16:creationId xmlns:a16="http://schemas.microsoft.com/office/drawing/2014/main" id="{288C7B52-2817-134F-8206-E191E877D036}"/>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5222384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
        <p:nvSpPr>
          <p:cNvPr id="5" name="日付プレースホルダー 4">
            <a:extLst>
              <a:ext uri="{FF2B5EF4-FFF2-40B4-BE49-F238E27FC236}">
                <a16:creationId xmlns:a16="http://schemas.microsoft.com/office/drawing/2014/main" id="{ED7746C0-9D70-5048-9725-1E983DF5A509}"/>
              </a:ext>
            </a:extLst>
          </p:cNvPr>
          <p:cNvSpPr>
            <a:spLocks noGrp="1"/>
          </p:cNvSpPr>
          <p:nvPr>
            <p:ph type="dt" idx="1"/>
          </p:nvPr>
        </p:nvSpPr>
        <p:spPr/>
        <p:txBody>
          <a:bodyPr/>
          <a:lstStyle/>
          <a:p>
            <a:r>
              <a:rPr kumimoji="1" lang="en-US" altLang="ja-JP"/>
              <a:t>2019/12/6</a:t>
            </a:r>
            <a:endParaRPr kumimoji="1" lang="ja-JP" altLang="en-US"/>
          </a:p>
        </p:txBody>
      </p:sp>
    </p:spTree>
    <p:extLst>
      <p:ext uri="{BB962C8B-B14F-4D97-AF65-F5344CB8AC3E}">
        <p14:creationId xmlns:p14="http://schemas.microsoft.com/office/powerpoint/2010/main" val="36217207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448091" y="3085765"/>
            <a:ext cx="8240108"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990600"/>
            <a:ext cx="7989752" cy="1504844"/>
          </a:xfrm>
          <a:effectLst/>
        </p:spPr>
        <p:txBody>
          <a:bodyPr anchor="b">
            <a:normAutofit/>
          </a:bodyPr>
          <a:lstStyle>
            <a:lvl1pPr>
              <a:defRPr sz="36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581192" y="2495444"/>
            <a:ext cx="7989752"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lvl1pPr>
              <a:defRPr>
                <a:solidFill>
                  <a:schemeClr val="accent1">
                    <a:lumMod val="75000"/>
                    <a:lumOff val="25000"/>
                  </a:schemeClr>
                </a:solidFill>
              </a:defRPr>
            </a:lvl1pPr>
          </a:lstStyle>
          <a:p>
            <a:endParaRPr lang="ja-JP"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242592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6" name="Slide Number Placeholder 5"/>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955417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6726804" y="6321261"/>
            <a:ext cx="947672" cy="365125"/>
          </a:xfrm>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a:xfrm>
            <a:off x="581191" y="6321261"/>
            <a:ext cx="5922209" cy="365125"/>
          </a:xfrm>
          <a:prstGeom prst="rect">
            <a:avLst/>
          </a:prstGeom>
        </p:spPr>
        <p:txBody>
          <a:bodyPr/>
          <a:lstStyle/>
          <a:p>
            <a:endParaRPr lang="ja-JP"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805642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sz="2800"/>
            </a:lvl1pPr>
          </a:lstStyle>
          <a:p>
            <a:r>
              <a:rPr lang="ja-JP" altLang="en-US"/>
              <a:t>マスター タイトルの書式設定</a:t>
            </a:r>
            <a:endParaRPr lang="en-US" dirty="0"/>
          </a:p>
        </p:txBody>
      </p:sp>
      <p:sp>
        <p:nvSpPr>
          <p:cNvPr id="3" name="Content Placeholder 2"/>
          <p:cNvSpPr>
            <a:spLocks noGrp="1"/>
          </p:cNvSpPr>
          <p:nvPr>
            <p:ph idx="1"/>
          </p:nvPr>
        </p:nvSpPr>
        <p:spPr>
          <a:xfrm>
            <a:off x="581192" y="2228003"/>
            <a:ext cx="7989752" cy="3630795"/>
          </a:xfrm>
        </p:spPr>
        <p:txBody>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6" name="Slide Number Placeholder 5"/>
          <p:cNvSpPr>
            <a:spLocks noGrp="1"/>
          </p:cNvSpPr>
          <p:nvPr>
            <p:ph type="sldNum" sz="quarter" idx="12"/>
          </p:nvPr>
        </p:nvSpPr>
        <p:spPr>
          <a:xfrm>
            <a:off x="7159925" y="1233576"/>
            <a:ext cx="1411019" cy="537227"/>
          </a:xfrm>
        </p:spPr>
        <p:txBody>
          <a:bodyPr/>
          <a:lstStyle>
            <a:lvl1pPr>
              <a:defRPr sz="2400">
                <a:solidFill>
                  <a:schemeClr val="bg1"/>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651587311"/>
      </p:ext>
    </p:extLst>
  </p:cSld>
  <p:clrMapOvr>
    <a:masterClrMapping/>
  </p:clrMapOvr>
  <p:extLst mod="1">
    <p:ext uri="{DCECCB84-F9BA-43D5-87BE-67443E8EF086}">
      <p15:sldGuideLst xmlns:p15="http://schemas.microsoft.com/office/powerpoint/2012/main">
        <p15:guide id="1" orient="horz" pos="3997" userDrawn="1">
          <p15:clr>
            <a:srgbClr val="FBAE40"/>
          </p15:clr>
        </p15:guide>
        <p15:guide id="2" pos="2880" userDrawn="1">
          <p15:clr>
            <a:srgbClr val="FBAE40"/>
          </p15:clr>
        </p15:guide>
        <p15:guide id="5" orient="horz" pos="116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5" name="Footer Placeholder 4"/>
          <p:cNvSpPr>
            <a:spLocks noGrp="1"/>
          </p:cNvSpPr>
          <p:nvPr>
            <p:ph type="ftr" sz="quarter" idx="11"/>
          </p:nvPr>
        </p:nvSpPr>
        <p:spPr>
          <a:xfrm>
            <a:off x="581192" y="6345510"/>
            <a:ext cx="4870585" cy="365125"/>
          </a:xfrm>
          <a:prstGeom prst="rect">
            <a:avLst/>
          </a:prstGeom>
        </p:spPr>
        <p:txBody>
          <a:bodyPr/>
          <a:lstStyle>
            <a:lvl1pPr>
              <a:defRPr>
                <a:solidFill>
                  <a:schemeClr val="accent1">
                    <a:lumMod val="75000"/>
                    <a:lumOff val="25000"/>
                  </a:schemeClr>
                </a:solidFill>
              </a:defRPr>
            </a:lvl1pPr>
          </a:lstStyle>
          <a:p>
            <a:endParaRPr lang="ja-JP" alt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105397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r>
              <a:rPr lang="en-US" altLang="ja-JP"/>
              <a:t>2019/12/6</a:t>
            </a:r>
            <a:endParaRPr lang="ja-JP" altLang="en-US"/>
          </a:p>
        </p:txBody>
      </p:sp>
      <p:sp>
        <p:nvSpPr>
          <p:cNvPr id="6" name="Footer Placeholder 5"/>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7" name="Slide Number Placeholder 6"/>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980976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7" name="Date Placeholder 6"/>
          <p:cNvSpPr>
            <a:spLocks noGrp="1"/>
          </p:cNvSpPr>
          <p:nvPr>
            <p:ph type="dt" sz="half" idx="10"/>
          </p:nvPr>
        </p:nvSpPr>
        <p:spPr/>
        <p:txBody>
          <a:bodyPr/>
          <a:lstStyle/>
          <a:p>
            <a:r>
              <a:rPr lang="en-US" altLang="ja-JP"/>
              <a:t>2019/12/6</a:t>
            </a:r>
            <a:endParaRPr lang="ja-JP" altLang="en-US"/>
          </a:p>
        </p:txBody>
      </p:sp>
      <p:sp>
        <p:nvSpPr>
          <p:cNvPr id="8" name="Footer Placeholder 7"/>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9" name="Slide Number Placeholder 8"/>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23276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r>
              <a:rPr lang="en-US" altLang="ja-JP"/>
              <a:t>2019/12/6</a:t>
            </a:r>
            <a:endParaRPr lang="ja-JP" altLang="en-US"/>
          </a:p>
        </p:txBody>
      </p:sp>
      <p:sp>
        <p:nvSpPr>
          <p:cNvPr id="4" name="Footer Placeholder 3"/>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5" name="Slide Number Placeholder 4"/>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769166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ja-JP"/>
              <a:t>2019/12/6</a:t>
            </a:r>
            <a:endParaRPr lang="ja-JP" altLang="en-US"/>
          </a:p>
        </p:txBody>
      </p:sp>
      <p:sp>
        <p:nvSpPr>
          <p:cNvPr id="3" name="Footer Placeholder 2"/>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4" name="Slide Number Placeholder 3"/>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360455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r>
              <a:rPr lang="en-US" altLang="ja-JP"/>
              <a:t>2019/12/6</a:t>
            </a:r>
            <a:endParaRPr lang="ja-JP" altLang="en-US"/>
          </a:p>
        </p:txBody>
      </p:sp>
      <p:sp>
        <p:nvSpPr>
          <p:cNvPr id="6" name="Footer Placeholder 5"/>
          <p:cNvSpPr>
            <a:spLocks noGrp="1"/>
          </p:cNvSpPr>
          <p:nvPr>
            <p:ph type="ftr" sz="quarter" idx="11"/>
          </p:nvPr>
        </p:nvSpPr>
        <p:spPr>
          <a:xfrm>
            <a:off x="581192" y="6345510"/>
            <a:ext cx="4870585" cy="365125"/>
          </a:xfrm>
          <a:prstGeom prst="rect">
            <a:avLst/>
          </a:prstGeom>
        </p:spPr>
        <p:txBody>
          <a:bodyPr/>
          <a:lstStyle>
            <a:lvl1pPr>
              <a:defRPr>
                <a:solidFill>
                  <a:schemeClr val="accent1">
                    <a:lumMod val="75000"/>
                    <a:lumOff val="25000"/>
                  </a:schemeClr>
                </a:solidFill>
              </a:defRPr>
            </a:lvl1pPr>
          </a:lstStyle>
          <a:p>
            <a:endParaRPr lang="ja-JP" alt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757030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r>
              <a:rPr lang="en-US" altLang="ja-JP"/>
              <a:t>2019/12/6</a:t>
            </a:r>
            <a:endParaRPr lang="ja-JP" altLang="en-US"/>
          </a:p>
        </p:txBody>
      </p:sp>
      <p:sp>
        <p:nvSpPr>
          <p:cNvPr id="6" name="Footer Placeholder 5"/>
          <p:cNvSpPr>
            <a:spLocks noGrp="1"/>
          </p:cNvSpPr>
          <p:nvPr>
            <p:ph type="ftr" sz="quarter" idx="11"/>
          </p:nvPr>
        </p:nvSpPr>
        <p:spPr>
          <a:xfrm>
            <a:off x="581192" y="6345510"/>
            <a:ext cx="4870585" cy="365125"/>
          </a:xfrm>
          <a:prstGeom prst="rect">
            <a:avLst/>
          </a:prstGeom>
        </p:spPr>
        <p:txBody>
          <a:bodyPr/>
          <a:lstStyle/>
          <a:p>
            <a:endParaRPr lang="ja-JP" altLang="en-US"/>
          </a:p>
        </p:txBody>
      </p:sp>
      <p:sp>
        <p:nvSpPr>
          <p:cNvPr id="7" name="Slide Number Placeholder 6"/>
          <p:cNvSpPr>
            <a:spLocks noGrp="1"/>
          </p:cNvSpPr>
          <p:nvPr>
            <p:ph type="sldNum" sz="quarter" idx="12"/>
          </p:nvPr>
        </p:nvSpPr>
        <p:spPr/>
        <p:txBody>
          <a:body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04994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5559327" y="6346800"/>
            <a:ext cx="2133600" cy="365125"/>
          </a:xfrm>
          <a:prstGeom prst="rect">
            <a:avLst/>
          </a:prstGeom>
        </p:spPr>
        <p:txBody>
          <a:bodyPr vert="horz" lIns="91440" tIns="45720" rIns="91440" bIns="45720" rtlCol="0" anchor="ctr"/>
          <a:lstStyle>
            <a:lvl1pPr algn="r">
              <a:defRPr sz="900" b="0" i="0">
                <a:solidFill>
                  <a:schemeClr val="accent2"/>
                </a:solidFill>
                <a:latin typeface="Meiryo" panose="020B0604030504040204" pitchFamily="34" charset="-128"/>
                <a:ea typeface="Meiryo" panose="020B0604030504040204" pitchFamily="34" charset="-128"/>
              </a:defRPr>
            </a:lvl1pPr>
          </a:lstStyle>
          <a:p>
            <a:r>
              <a:rPr lang="en-US" altLang="ja-JP"/>
              <a:t>2019/12/6</a:t>
            </a:r>
            <a:endParaRPr lang="ja-JP" altLang="en-US"/>
          </a:p>
        </p:txBody>
      </p:sp>
      <p:sp>
        <p:nvSpPr>
          <p:cNvPr id="6" name="Slide Number Placeholder 5"/>
          <p:cNvSpPr>
            <a:spLocks noGrp="1"/>
          </p:cNvSpPr>
          <p:nvPr>
            <p:ph type="sldNum" sz="quarter" idx="4"/>
          </p:nvPr>
        </p:nvSpPr>
        <p:spPr>
          <a:xfrm>
            <a:off x="7800476" y="6346800"/>
            <a:ext cx="770468" cy="365125"/>
          </a:xfrm>
          <a:prstGeom prst="rect">
            <a:avLst/>
          </a:prstGeom>
        </p:spPr>
        <p:txBody>
          <a:bodyPr vert="horz" lIns="91440" tIns="45720" rIns="91440" bIns="45720" rtlCol="0" anchor="ctr"/>
          <a:lstStyle>
            <a:lvl1pPr algn="r">
              <a:defRPr sz="1100">
                <a:solidFill>
                  <a:schemeClr val="accent2"/>
                </a:solidFill>
                <a:latin typeface="Meiryo" panose="020B0604030504040204" pitchFamily="34" charset="-128"/>
                <a:ea typeface="Meiryo" panose="020B0604030504040204" pitchFamily="34" charset="-128"/>
              </a:defRPr>
            </a:lvl1pPr>
          </a:lstStyle>
          <a:p>
            <a:fld id="{42DC6A56-C26E-6B4A-8986-AC583EADCE93}" type="slidenum">
              <a:rPr lang="ja-JP" altLang="en-US" smtClean="0"/>
              <a:pPr/>
              <a:t>‹#›</a:t>
            </a:fld>
            <a:endParaRPr lang="ja-JP" altLang="en-US"/>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7" name="フッター プレースホルダー 6">
            <a:extLst>
              <a:ext uri="{FF2B5EF4-FFF2-40B4-BE49-F238E27FC236}">
                <a16:creationId xmlns:a16="http://schemas.microsoft.com/office/drawing/2014/main" id="{E30C133B-D095-814E-813F-11E0464B72D0}"/>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Tree>
    <p:extLst>
      <p:ext uri="{BB962C8B-B14F-4D97-AF65-F5344CB8AC3E}">
        <p14:creationId xmlns:p14="http://schemas.microsoft.com/office/powerpoint/2010/main" val="30938830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457200" rtl="0" eaLnBrk="1" latinLnBrk="0" hangingPunct="1">
        <a:spcBef>
          <a:spcPct val="0"/>
        </a:spcBef>
        <a:buNone/>
        <a:defRPr kumimoji="1" sz="2800" b="0" i="0" kern="1200" cap="all">
          <a:solidFill>
            <a:schemeClr val="bg1"/>
          </a:solidFill>
          <a:latin typeface="Meiryo" panose="020B0604030504040204" pitchFamily="34" charset="-128"/>
          <a:ea typeface="Meiryo" panose="020B0604030504040204" pitchFamily="34"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800" b="0" i="0" kern="1200">
          <a:solidFill>
            <a:schemeClr val="tx2"/>
          </a:solidFill>
          <a:latin typeface="Meiryo" panose="020B0604030504040204" pitchFamily="34" charset="-128"/>
          <a:ea typeface="Meiryo" panose="020B0604030504040204" pitchFamily="34" charset="-128"/>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533400" y="534925"/>
            <a:ext cx="8037544" cy="2498788"/>
          </a:xfrm>
        </p:spPr>
        <p:txBody>
          <a:bodyPr>
            <a:normAutofit/>
          </a:bodyPr>
          <a:lstStyle/>
          <a:p>
            <a:pPr algn="ctr"/>
            <a:r>
              <a:rPr lang="ja-JP" altLang="en-US" sz="3600"/>
              <a:t>自動運転車群制御アルゴリズムの</a:t>
            </a:r>
            <a:br>
              <a:rPr lang="en-US" altLang="ja-JP" sz="3600" dirty="0"/>
            </a:br>
            <a:r>
              <a:rPr lang="ja-JP" altLang="en-US" sz="3600"/>
              <a:t>時間オートマトンによる</a:t>
            </a:r>
            <a:br>
              <a:rPr lang="en-US" altLang="ja-JP" sz="3600" dirty="0"/>
            </a:br>
            <a:r>
              <a:rPr lang="ja-JP" altLang="en-US" sz="3600"/>
              <a:t>モデリングと検証</a:t>
            </a:r>
            <a:endParaRPr kumimoji="1" lang="ja-JP" altLang="en-US" sz="3600"/>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a:xfrm>
            <a:off x="533400" y="3281680"/>
            <a:ext cx="8037544" cy="1361440"/>
          </a:xfrm>
        </p:spPr>
        <p:txBody>
          <a:bodyPr>
            <a:normAutofit/>
          </a:bodyPr>
          <a:lstStyle/>
          <a:p>
            <a:pPr algn="r"/>
            <a:r>
              <a:rPr lang="ja-JP" altLang="en-US" sz="1800">
                <a:solidFill>
                  <a:schemeClr val="bg1"/>
                </a:solidFill>
              </a:rPr>
              <a:t>情報システム工学専攻</a:t>
            </a:r>
            <a:endParaRPr lang="en-US" altLang="ja-JP" sz="1800" dirty="0">
              <a:solidFill>
                <a:schemeClr val="bg1"/>
              </a:solidFill>
            </a:endParaRPr>
          </a:p>
          <a:p>
            <a:pPr algn="r"/>
            <a:r>
              <a:rPr lang="ja-JP" altLang="en-US" sz="1800">
                <a:solidFill>
                  <a:schemeClr val="bg1"/>
                </a:solidFill>
              </a:rPr>
              <a:t>中村研究室</a:t>
            </a:r>
            <a:endParaRPr lang="en-US" altLang="ja-JP" sz="1800" dirty="0">
              <a:solidFill>
                <a:schemeClr val="bg1"/>
              </a:solidFill>
            </a:endParaRPr>
          </a:p>
          <a:p>
            <a:pPr algn="r"/>
            <a:r>
              <a:rPr lang="ja-JP" altLang="en-US" sz="1800">
                <a:solidFill>
                  <a:schemeClr val="bg1"/>
                </a:solidFill>
              </a:rPr>
              <a:t>佐原 優衣</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a:xfrm>
            <a:off x="7661787" y="6451435"/>
            <a:ext cx="770468" cy="365125"/>
          </a:xfrm>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42A42A8-6BDA-AA40-A2AE-A0FE84028E91}"/>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D46115CE-6DB1-AC4C-ADB2-D794560AABC8}"/>
              </a:ext>
            </a:extLst>
          </p:cNvPr>
          <p:cNvSpPr>
            <a:spLocks noGrp="1"/>
          </p:cNvSpPr>
          <p:nvPr>
            <p:ph idx="1"/>
          </p:nvPr>
        </p:nvSpPr>
        <p:spPr>
          <a:xfrm>
            <a:off x="581192" y="2106083"/>
            <a:ext cx="3127208" cy="1449917"/>
          </a:xfrm>
        </p:spPr>
        <p:txBody>
          <a:bodyPr>
            <a:normAutofit/>
          </a:bodyPr>
          <a:lstStyle/>
          <a:p>
            <a:pPr marL="0" indent="0">
              <a:buNone/>
            </a:pPr>
            <a:r>
              <a:rPr lang="ja-JP" altLang="en-US" sz="2000"/>
              <a:t>シミュレーション画面から求める挙動が得られているか見る</a:t>
            </a:r>
            <a:endParaRPr lang="en-US" altLang="ja-JP" sz="2000" dirty="0"/>
          </a:p>
        </p:txBody>
      </p:sp>
      <p:sp>
        <p:nvSpPr>
          <p:cNvPr id="4" name="スライド番号プレースホルダー 3">
            <a:extLst>
              <a:ext uri="{FF2B5EF4-FFF2-40B4-BE49-F238E27FC236}">
                <a16:creationId xmlns:a16="http://schemas.microsoft.com/office/drawing/2014/main" id="{E5AE3C5E-1D75-F148-8F2D-29C0459B7E82}"/>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6" name="図 5">
            <a:extLst>
              <a:ext uri="{FF2B5EF4-FFF2-40B4-BE49-F238E27FC236}">
                <a16:creationId xmlns:a16="http://schemas.microsoft.com/office/drawing/2014/main" id="{45736DAC-9CCD-6B44-BA94-C7BD74025BAE}"/>
              </a:ext>
            </a:extLst>
          </p:cNvPr>
          <p:cNvPicPr>
            <a:picLocks noChangeAspect="1"/>
          </p:cNvPicPr>
          <p:nvPr/>
        </p:nvPicPr>
        <p:blipFill rotWithShape="1">
          <a:blip r:embed="rId3"/>
          <a:srcRect l="1995" t="3311" r="2281" b="5125"/>
          <a:stretch/>
        </p:blipFill>
        <p:spPr>
          <a:xfrm>
            <a:off x="3581070" y="2153614"/>
            <a:ext cx="5537780" cy="3601942"/>
          </a:xfrm>
          <a:prstGeom prst="rect">
            <a:avLst/>
          </a:prstGeom>
        </p:spPr>
      </p:pic>
      <p:pic>
        <p:nvPicPr>
          <p:cNvPr id="7" name="図 6">
            <a:extLst>
              <a:ext uri="{FF2B5EF4-FFF2-40B4-BE49-F238E27FC236}">
                <a16:creationId xmlns:a16="http://schemas.microsoft.com/office/drawing/2014/main" id="{68677AEA-3129-264E-9F76-86A8837BBC93}"/>
              </a:ext>
            </a:extLst>
          </p:cNvPr>
          <p:cNvPicPr>
            <a:picLocks noChangeAspect="1"/>
          </p:cNvPicPr>
          <p:nvPr/>
        </p:nvPicPr>
        <p:blipFill>
          <a:blip r:embed="rId4"/>
          <a:stretch>
            <a:fillRect/>
          </a:stretch>
        </p:blipFill>
        <p:spPr>
          <a:xfrm>
            <a:off x="604346" y="3556000"/>
            <a:ext cx="2537188" cy="2674334"/>
          </a:xfrm>
          <a:prstGeom prst="rect">
            <a:avLst/>
          </a:prstGeom>
        </p:spPr>
      </p:pic>
      <p:sp>
        <p:nvSpPr>
          <p:cNvPr id="12" name="曲折矢印 11">
            <a:extLst>
              <a:ext uri="{FF2B5EF4-FFF2-40B4-BE49-F238E27FC236}">
                <a16:creationId xmlns:a16="http://schemas.microsoft.com/office/drawing/2014/main" id="{710B7F36-5B3F-3F4F-BE1A-82BF9AE60DC7}"/>
              </a:ext>
            </a:extLst>
          </p:cNvPr>
          <p:cNvSpPr/>
          <p:nvPr/>
        </p:nvSpPr>
        <p:spPr>
          <a:xfrm flipH="1">
            <a:off x="1091281" y="5034985"/>
            <a:ext cx="606380" cy="520527"/>
          </a:xfrm>
          <a:prstGeom prst="bentArrow">
            <a:avLst>
              <a:gd name="adj1" fmla="val 18203"/>
              <a:gd name="adj2" fmla="val 24321"/>
              <a:gd name="adj3" fmla="val 34515"/>
              <a:gd name="adj4" fmla="val 54625"/>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曲折矢印 12">
            <a:extLst>
              <a:ext uri="{FF2B5EF4-FFF2-40B4-BE49-F238E27FC236}">
                <a16:creationId xmlns:a16="http://schemas.microsoft.com/office/drawing/2014/main" id="{0AB187F4-3E7A-D840-AA54-B6CB90C88673}"/>
              </a:ext>
            </a:extLst>
          </p:cNvPr>
          <p:cNvSpPr/>
          <p:nvPr/>
        </p:nvSpPr>
        <p:spPr>
          <a:xfrm rot="16200000">
            <a:off x="1545663" y="3897396"/>
            <a:ext cx="1219378" cy="1431802"/>
          </a:xfrm>
          <a:prstGeom prst="bentArrow">
            <a:avLst>
              <a:gd name="adj1" fmla="val 13939"/>
              <a:gd name="adj2" fmla="val 15617"/>
              <a:gd name="adj3" fmla="val 20133"/>
              <a:gd name="adj4" fmla="val 72468"/>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円/楕円 7">
            <a:extLst>
              <a:ext uri="{FF2B5EF4-FFF2-40B4-BE49-F238E27FC236}">
                <a16:creationId xmlns:a16="http://schemas.microsoft.com/office/drawing/2014/main" id="{AAAFD8A2-B004-064E-9A1A-1975D08C0620}"/>
              </a:ext>
            </a:extLst>
          </p:cNvPr>
          <p:cNvSpPr/>
          <p:nvPr/>
        </p:nvSpPr>
        <p:spPr>
          <a:xfrm rot="1319055">
            <a:off x="1385227" y="5055770"/>
            <a:ext cx="375920" cy="203200"/>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8DB75B7B-C41E-E643-9C54-866C8777DF37}"/>
              </a:ext>
            </a:extLst>
          </p:cNvPr>
          <p:cNvSpPr/>
          <p:nvPr/>
        </p:nvSpPr>
        <p:spPr>
          <a:xfrm rot="5400000">
            <a:off x="1463613" y="5657748"/>
            <a:ext cx="375920" cy="195616"/>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6E93FD93-F2BC-E149-A78B-80DEF640FEAD}"/>
              </a:ext>
            </a:extLst>
          </p:cNvPr>
          <p:cNvSpPr/>
          <p:nvPr/>
        </p:nvSpPr>
        <p:spPr>
          <a:xfrm>
            <a:off x="2495332" y="5019787"/>
            <a:ext cx="375920" cy="203200"/>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a:extLst>
              <a:ext uri="{FF2B5EF4-FFF2-40B4-BE49-F238E27FC236}">
                <a16:creationId xmlns:a16="http://schemas.microsoft.com/office/drawing/2014/main" id="{CB174F15-0B7C-2648-8415-489A3547FB36}"/>
              </a:ext>
            </a:extLst>
          </p:cNvPr>
          <p:cNvSpPr/>
          <p:nvPr/>
        </p:nvSpPr>
        <p:spPr>
          <a:xfrm rot="2360576">
            <a:off x="1771193" y="4735651"/>
            <a:ext cx="375920" cy="203200"/>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7394095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576263" y="2698507"/>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576263" y="3754089"/>
            <a:ext cx="3435350" cy="2602262"/>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5201920" y="3759182"/>
            <a:ext cx="3402329" cy="2605095"/>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576263" y="1947079"/>
            <a:ext cx="7886700" cy="830997"/>
          </a:xfrm>
          <a:prstGeom prst="rect">
            <a:avLst/>
          </a:prstGeom>
          <a:noFill/>
        </p:spPr>
        <p:txBody>
          <a:bodyPr wrap="square" rtlCol="0">
            <a:spAutoFit/>
          </a:bodyPr>
          <a:lstStyle/>
          <a:p>
            <a:r>
              <a:rPr lang="en-US" altLang="ja-JP" sz="2400" dirty="0">
                <a:solidFill>
                  <a:schemeClr val="tx2"/>
                </a:solidFill>
                <a:latin typeface="Meiryo" panose="020B0604030504040204" pitchFamily="34" charset="-128"/>
                <a:ea typeface="Meiryo" panose="020B0604030504040204" pitchFamily="34" charset="-128"/>
              </a:rPr>
              <a:t>UPPAAL</a:t>
            </a:r>
            <a:r>
              <a:rPr lang="ja-JP" altLang="en-US" sz="2400">
                <a:solidFill>
                  <a:schemeClr val="tx2"/>
                </a:solidFill>
                <a:latin typeface="Meiryo" panose="020B0604030504040204" pitchFamily="34" charset="-128"/>
                <a:ea typeface="Meiryo" panose="020B0604030504040204" pitchFamily="34" charset="-128"/>
              </a:rPr>
              <a:t>のモデル検査機能を用いて，交差点モデルの性質を検証する</a:t>
            </a:r>
            <a:endParaRPr lang="en-US" altLang="ja-JP" sz="2400" dirty="0">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12052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029CD0-620F-2E45-846A-B870C6A04B0F}"/>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D8E06139-089A-1C4C-A213-0B3E2B2D8FFC}"/>
              </a:ext>
            </a:extLst>
          </p:cNvPr>
          <p:cNvSpPr>
            <a:spLocks noGrp="1"/>
          </p:cNvSpPr>
          <p:nvPr>
            <p:ph idx="1"/>
          </p:nvPr>
        </p:nvSpPr>
        <p:spPr>
          <a:xfrm>
            <a:off x="581192" y="1956406"/>
            <a:ext cx="7989752" cy="1129975"/>
          </a:xfrm>
        </p:spPr>
        <p:txBody>
          <a:bodyPr>
            <a:noAutofit/>
          </a:bodyPr>
          <a:lstStyle/>
          <a:p>
            <a:pPr marL="0" indent="0">
              <a:lnSpc>
                <a:spcPct val="80000"/>
              </a:lnSpc>
              <a:buNone/>
            </a:pPr>
            <a:r>
              <a:rPr lang="en-US" altLang="ja-JP" sz="2000" dirty="0"/>
              <a:t>1</a:t>
            </a:r>
            <a:r>
              <a:rPr kumimoji="1" lang="ja-JP" altLang="en-US" sz="2000"/>
              <a:t>車両の最小通過時間は</a:t>
            </a:r>
            <a:r>
              <a:rPr kumimoji="1" lang="en-US" altLang="ja-JP" sz="2000" dirty="0"/>
              <a:t>5</a:t>
            </a:r>
            <a:r>
              <a:rPr kumimoji="1" lang="ja-JP" altLang="en-US" sz="2000"/>
              <a:t>単位時間である．</a:t>
            </a:r>
            <a:endParaRPr kumimoji="1" lang="en-US" altLang="ja-JP" sz="2000" dirty="0"/>
          </a:p>
          <a:p>
            <a:pPr marL="0" indent="0">
              <a:lnSpc>
                <a:spcPct val="80000"/>
              </a:lnSpc>
              <a:buNone/>
            </a:pPr>
            <a:r>
              <a:rPr lang="ja-JP" altLang="en-US" sz="2000"/>
              <a:t>シミュレーションより次の様な実行例が存在することがわかる．</a:t>
            </a:r>
            <a:endParaRPr lang="en-US" altLang="ja-JP" sz="2000" dirty="0"/>
          </a:p>
          <a:p>
            <a:pPr marL="0" indent="0">
              <a:lnSpc>
                <a:spcPct val="80000"/>
              </a:lnSpc>
              <a:buNone/>
            </a:pPr>
            <a:r>
              <a:rPr kumimoji="1" lang="ja-JP" altLang="en-US" sz="2000"/>
              <a:t>この実行例は</a:t>
            </a:r>
            <a:r>
              <a:rPr lang="en-US" altLang="ja-JP" sz="2000" dirty="0"/>
              <a:t>30</a:t>
            </a:r>
            <a:r>
              <a:rPr kumimoji="1" lang="ja-JP" altLang="en-US" sz="2000"/>
              <a:t>単位時間で全ての車両が終了可能である．</a:t>
            </a:r>
          </a:p>
        </p:txBody>
      </p:sp>
      <p:sp>
        <p:nvSpPr>
          <p:cNvPr id="6" name="スライド番号プレースホルダー 5">
            <a:extLst>
              <a:ext uri="{FF2B5EF4-FFF2-40B4-BE49-F238E27FC236}">
                <a16:creationId xmlns:a16="http://schemas.microsoft.com/office/drawing/2014/main" id="{BE4D006F-1D81-6346-9A6A-4F28BFD25CE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7" name="上矢印 6">
            <a:extLst>
              <a:ext uri="{FF2B5EF4-FFF2-40B4-BE49-F238E27FC236}">
                <a16:creationId xmlns:a16="http://schemas.microsoft.com/office/drawing/2014/main" id="{FDC0D1C1-10A6-504D-A61C-B4700C48EA07}"/>
              </a:ext>
            </a:extLst>
          </p:cNvPr>
          <p:cNvSpPr/>
          <p:nvPr/>
        </p:nvSpPr>
        <p:spPr>
          <a:xfrm>
            <a:off x="691014" y="3202061"/>
            <a:ext cx="338969" cy="1144532"/>
          </a:xfrm>
          <a:prstGeom prst="upArrow">
            <a:avLst>
              <a:gd name="adj1" fmla="val 50000"/>
              <a:gd name="adj2" fmla="val 68028"/>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上矢印 7">
            <a:extLst>
              <a:ext uri="{FF2B5EF4-FFF2-40B4-BE49-F238E27FC236}">
                <a16:creationId xmlns:a16="http://schemas.microsoft.com/office/drawing/2014/main" id="{67A4C06F-6E2F-DD46-B3E2-4626B2473FAD}"/>
              </a:ext>
            </a:extLst>
          </p:cNvPr>
          <p:cNvSpPr/>
          <p:nvPr/>
        </p:nvSpPr>
        <p:spPr>
          <a:xfrm rot="10800000">
            <a:off x="1118586" y="3202061"/>
            <a:ext cx="368481" cy="1203000"/>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a:extLst>
              <a:ext uri="{FF2B5EF4-FFF2-40B4-BE49-F238E27FC236}">
                <a16:creationId xmlns:a16="http://schemas.microsoft.com/office/drawing/2014/main" id="{102EE79A-2D60-EC42-B6C8-0235F2A82465}"/>
              </a:ext>
            </a:extLst>
          </p:cNvPr>
          <p:cNvSpPr/>
          <p:nvPr/>
        </p:nvSpPr>
        <p:spPr>
          <a:xfrm rot="5400000">
            <a:off x="2240810" y="2987153"/>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曲折矢印 10">
            <a:extLst>
              <a:ext uri="{FF2B5EF4-FFF2-40B4-BE49-F238E27FC236}">
                <a16:creationId xmlns:a16="http://schemas.microsoft.com/office/drawing/2014/main" id="{A1C701ED-9E05-AD43-B512-480F3FCF1220}"/>
              </a:ext>
            </a:extLst>
          </p:cNvPr>
          <p:cNvSpPr/>
          <p:nvPr/>
        </p:nvSpPr>
        <p:spPr>
          <a:xfrm rot="16200000">
            <a:off x="3627695" y="2990757"/>
            <a:ext cx="966771" cy="1123176"/>
          </a:xfrm>
          <a:prstGeom prst="bentArrow">
            <a:avLst>
              <a:gd name="adj1" fmla="val 18626"/>
              <a:gd name="adj2" fmla="val 19263"/>
              <a:gd name="adj3" fmla="val 21175"/>
              <a:gd name="adj4" fmla="val 69864"/>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曲折矢印 12">
            <a:extLst>
              <a:ext uri="{FF2B5EF4-FFF2-40B4-BE49-F238E27FC236}">
                <a16:creationId xmlns:a16="http://schemas.microsoft.com/office/drawing/2014/main" id="{910E153E-CA5E-934F-A50E-497122CF8D73}"/>
              </a:ext>
            </a:extLst>
          </p:cNvPr>
          <p:cNvSpPr/>
          <p:nvPr/>
        </p:nvSpPr>
        <p:spPr>
          <a:xfrm flipH="1">
            <a:off x="3327420" y="3766526"/>
            <a:ext cx="551282" cy="598599"/>
          </a:xfrm>
          <a:prstGeom prst="bentArrow">
            <a:avLst>
              <a:gd name="adj1" fmla="val 30506"/>
              <a:gd name="adj2" fmla="val 31143"/>
              <a:gd name="adj3" fmla="val 35035"/>
              <a:gd name="adj4" fmla="val 55134"/>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テキスト ボックス 17">
            <a:extLst>
              <a:ext uri="{FF2B5EF4-FFF2-40B4-BE49-F238E27FC236}">
                <a16:creationId xmlns:a16="http://schemas.microsoft.com/office/drawing/2014/main" id="{D230A393-1C38-0344-83EF-83EF7E98A82A}"/>
              </a:ext>
            </a:extLst>
          </p:cNvPr>
          <p:cNvSpPr txBox="1"/>
          <p:nvPr/>
        </p:nvSpPr>
        <p:spPr>
          <a:xfrm>
            <a:off x="586423" y="4405063"/>
            <a:ext cx="8099426" cy="338554"/>
          </a:xfrm>
          <a:prstGeom prst="rect">
            <a:avLst/>
          </a:prstGeom>
          <a:noFill/>
        </p:spPr>
        <p:txBody>
          <a:bodyPr wrap="square" rtlCol="0">
            <a:spAutoFit/>
          </a:bodyPr>
          <a:lstStyle/>
          <a:p>
            <a:r>
              <a:rPr kumimoji="1" lang="en-US" altLang="ja-JP" sz="1600" dirty="0">
                <a:solidFill>
                  <a:schemeClr val="tx2"/>
                </a:solidFill>
              </a:rPr>
              <a:t>(1)</a:t>
            </a:r>
            <a:r>
              <a:rPr kumimoji="1" lang="ja-JP" altLang="en-US" sz="1600">
                <a:solidFill>
                  <a:schemeClr val="tx2"/>
                </a:solidFill>
              </a:rPr>
              <a:t>南北</a:t>
            </a:r>
            <a:r>
              <a:rPr lang="ja-JP" altLang="en-US" sz="1600">
                <a:solidFill>
                  <a:schemeClr val="tx2"/>
                </a:solidFill>
              </a:rPr>
              <a:t>直進</a:t>
            </a:r>
            <a:r>
              <a:rPr kumimoji="1" lang="en-US" altLang="ja-JP" sz="1600" dirty="0">
                <a:solidFill>
                  <a:schemeClr val="tx2"/>
                </a:solidFill>
              </a:rPr>
              <a:t>, (2)</a:t>
            </a:r>
            <a:r>
              <a:rPr kumimoji="1" lang="ja-JP" altLang="en-US" sz="1600">
                <a:solidFill>
                  <a:schemeClr val="tx2"/>
                </a:solidFill>
              </a:rPr>
              <a:t>東西直進</a:t>
            </a:r>
            <a:r>
              <a:rPr kumimoji="1" lang="en-US" altLang="ja-JP" sz="1600" dirty="0">
                <a:solidFill>
                  <a:schemeClr val="tx2"/>
                </a:solidFill>
              </a:rPr>
              <a:t>,</a:t>
            </a:r>
            <a:r>
              <a:rPr kumimoji="1" lang="ja-JP" altLang="en-US" sz="1600">
                <a:solidFill>
                  <a:schemeClr val="tx2"/>
                </a:solidFill>
              </a:rPr>
              <a:t>   </a:t>
            </a:r>
            <a:r>
              <a:rPr kumimoji="1" lang="en-US" altLang="ja-JP" sz="1600" dirty="0">
                <a:solidFill>
                  <a:schemeClr val="tx2"/>
                </a:solidFill>
              </a:rPr>
              <a:t>(3)</a:t>
            </a:r>
            <a:r>
              <a:rPr kumimoji="1" lang="ja-JP" altLang="en-US" sz="1600">
                <a:solidFill>
                  <a:schemeClr val="tx2"/>
                </a:solidFill>
              </a:rPr>
              <a:t>左折と右折</a:t>
            </a:r>
            <a:r>
              <a:rPr kumimoji="1" lang="en-US" altLang="ja-JP" sz="1600" dirty="0">
                <a:solidFill>
                  <a:schemeClr val="tx2"/>
                </a:solidFill>
              </a:rPr>
              <a:t>, </a:t>
            </a:r>
            <a:r>
              <a:rPr kumimoji="1" lang="ja-JP" altLang="en-US" sz="1600">
                <a:solidFill>
                  <a:schemeClr val="tx2"/>
                </a:solidFill>
              </a:rPr>
              <a:t>    </a:t>
            </a:r>
            <a:r>
              <a:rPr kumimoji="1" lang="en-US" altLang="ja-JP" sz="1600" dirty="0">
                <a:solidFill>
                  <a:schemeClr val="tx2"/>
                </a:solidFill>
              </a:rPr>
              <a:t>(4)</a:t>
            </a:r>
            <a:r>
              <a:rPr kumimoji="1" lang="ja-JP" altLang="en-US" sz="1600">
                <a:solidFill>
                  <a:schemeClr val="tx2"/>
                </a:solidFill>
              </a:rPr>
              <a:t>東から直進</a:t>
            </a:r>
            <a:r>
              <a:rPr kumimoji="1" lang="en-US" altLang="ja-JP" sz="1600" dirty="0">
                <a:solidFill>
                  <a:schemeClr val="tx2"/>
                </a:solidFill>
              </a:rPr>
              <a:t>,</a:t>
            </a:r>
            <a:r>
              <a:rPr kumimoji="1" lang="ja-JP" altLang="en-US" sz="1600">
                <a:solidFill>
                  <a:schemeClr val="tx2"/>
                </a:solidFill>
              </a:rPr>
              <a:t>  </a:t>
            </a:r>
            <a:r>
              <a:rPr kumimoji="1" lang="en-US" altLang="ja-JP" sz="1600" dirty="0">
                <a:solidFill>
                  <a:schemeClr val="tx2"/>
                </a:solidFill>
              </a:rPr>
              <a:t>(5)</a:t>
            </a:r>
            <a:r>
              <a:rPr kumimoji="1" lang="ja-JP" altLang="en-US" sz="1600">
                <a:solidFill>
                  <a:schemeClr val="tx2"/>
                </a:solidFill>
              </a:rPr>
              <a:t>南から直進</a:t>
            </a:r>
            <a:r>
              <a:rPr kumimoji="1" lang="en-US" altLang="ja-JP" sz="1600" dirty="0">
                <a:solidFill>
                  <a:schemeClr val="tx2"/>
                </a:solidFill>
              </a:rPr>
              <a:t>, </a:t>
            </a:r>
            <a:r>
              <a:rPr kumimoji="1" lang="ja-JP" altLang="en-US" sz="1600">
                <a:solidFill>
                  <a:schemeClr val="tx2"/>
                </a:solidFill>
              </a:rPr>
              <a:t> </a:t>
            </a:r>
            <a:r>
              <a:rPr kumimoji="1" lang="en-US" altLang="ja-JP" sz="1600" dirty="0">
                <a:solidFill>
                  <a:schemeClr val="tx2"/>
                </a:solidFill>
              </a:rPr>
              <a:t>(6)</a:t>
            </a:r>
            <a:r>
              <a:rPr kumimoji="1" lang="ja-JP" altLang="en-US" sz="1600">
                <a:solidFill>
                  <a:schemeClr val="tx2"/>
                </a:solidFill>
              </a:rPr>
              <a:t>左折と右折</a:t>
            </a:r>
          </a:p>
        </p:txBody>
      </p:sp>
      <p:sp>
        <p:nvSpPr>
          <p:cNvPr id="14" name="テキスト ボックス 13">
            <a:extLst>
              <a:ext uri="{FF2B5EF4-FFF2-40B4-BE49-F238E27FC236}">
                <a16:creationId xmlns:a16="http://schemas.microsoft.com/office/drawing/2014/main" id="{77C9FB22-8C31-F949-88CD-088597B23E06}"/>
              </a:ext>
            </a:extLst>
          </p:cNvPr>
          <p:cNvSpPr txBox="1"/>
          <p:nvPr/>
        </p:nvSpPr>
        <p:spPr>
          <a:xfrm>
            <a:off x="586423" y="4704637"/>
            <a:ext cx="8023058" cy="400110"/>
          </a:xfrm>
          <a:prstGeom prst="rect">
            <a:avLst/>
          </a:prstGeom>
          <a:noFill/>
        </p:spPr>
        <p:txBody>
          <a:bodyPr wrap="square" rtlCol="0">
            <a:spAutoFit/>
          </a:bodyPr>
          <a:lstStyle/>
          <a:p>
            <a:r>
              <a:rPr lang="ja-JP" altLang="en-US" sz="2000">
                <a:solidFill>
                  <a:schemeClr val="tx2"/>
                </a:solidFill>
              </a:rPr>
              <a:t>実際に</a:t>
            </a:r>
            <a:r>
              <a:rPr lang="en-US" altLang="ja-JP" sz="2000" dirty="0">
                <a:solidFill>
                  <a:schemeClr val="tx2"/>
                </a:solidFill>
              </a:rPr>
              <a:t>UPPAAL</a:t>
            </a:r>
            <a:r>
              <a:rPr lang="ja-JP" altLang="en-US" sz="2000">
                <a:solidFill>
                  <a:schemeClr val="tx2"/>
                </a:solidFill>
              </a:rPr>
              <a:t>のモデル検査で次の検証式が満たされる．</a:t>
            </a:r>
            <a:endParaRPr lang="en-US" altLang="ja-JP" sz="2000" dirty="0">
              <a:solidFill>
                <a:schemeClr val="tx2"/>
              </a:solidFill>
            </a:endParaRPr>
          </a:p>
        </p:txBody>
      </p:sp>
      <p:sp>
        <p:nvSpPr>
          <p:cNvPr id="20" name="テキスト ボックス 19">
            <a:extLst>
              <a:ext uri="{FF2B5EF4-FFF2-40B4-BE49-F238E27FC236}">
                <a16:creationId xmlns:a16="http://schemas.microsoft.com/office/drawing/2014/main" id="{A468DB33-5A93-A148-88BD-C7E76E1B3101}"/>
              </a:ext>
            </a:extLst>
          </p:cNvPr>
          <p:cNvSpPr txBox="1"/>
          <p:nvPr/>
        </p:nvSpPr>
        <p:spPr>
          <a:xfrm>
            <a:off x="2016760" y="5158128"/>
            <a:ext cx="5110480" cy="400110"/>
          </a:xfrm>
          <a:prstGeom prst="rect">
            <a:avLst/>
          </a:prstGeom>
          <a:noFill/>
          <a:ln>
            <a:solidFill>
              <a:srgbClr val="00B050"/>
            </a:solidFill>
          </a:ln>
        </p:spPr>
        <p:txBody>
          <a:bodyPr wrap="square" rtlCol="0">
            <a:spAutoFit/>
          </a:bodyPr>
          <a:lstStyle/>
          <a:p>
            <a:pPr algn="ctr"/>
            <a:r>
              <a:rPr lang="en-US" altLang="ja-JP" sz="2000" dirty="0"/>
              <a:t>E&lt;&gt; (</a:t>
            </a:r>
            <a:r>
              <a:rPr lang="en-US" altLang="ja-JP" sz="2000" dirty="0" err="1"/>
              <a:t>gc</a:t>
            </a:r>
            <a:r>
              <a:rPr lang="en-US" altLang="ja-JP" sz="2000" dirty="0"/>
              <a:t> == 30 and (</a:t>
            </a:r>
            <a:r>
              <a:rPr lang="en-US" altLang="ja-JP" sz="2000" dirty="0" err="1"/>
              <a:t>ns.final</a:t>
            </a:r>
            <a:r>
              <a:rPr lang="en-US" altLang="ja-JP" sz="2000" dirty="0"/>
              <a:t> and … and sn2.final))</a:t>
            </a:r>
          </a:p>
        </p:txBody>
      </p:sp>
      <p:sp>
        <p:nvSpPr>
          <p:cNvPr id="21" name="テキスト ボックス 20">
            <a:extLst>
              <a:ext uri="{FF2B5EF4-FFF2-40B4-BE49-F238E27FC236}">
                <a16:creationId xmlns:a16="http://schemas.microsoft.com/office/drawing/2014/main" id="{DCBC8698-C85D-B34F-8A41-4B53FC28DA29}"/>
              </a:ext>
            </a:extLst>
          </p:cNvPr>
          <p:cNvSpPr txBox="1"/>
          <p:nvPr/>
        </p:nvSpPr>
        <p:spPr>
          <a:xfrm>
            <a:off x="576263" y="5765186"/>
            <a:ext cx="8099426" cy="707886"/>
          </a:xfrm>
          <a:prstGeom prst="rect">
            <a:avLst/>
          </a:prstGeom>
          <a:noFill/>
        </p:spPr>
        <p:txBody>
          <a:bodyPr wrap="square" rtlCol="0">
            <a:spAutoFit/>
          </a:bodyPr>
          <a:lstStyle/>
          <a:p>
            <a:r>
              <a:rPr lang="ja-JP" altLang="en-US" sz="2000">
                <a:solidFill>
                  <a:schemeClr val="tx2"/>
                </a:solidFill>
              </a:rPr>
              <a:t>「全体の経過時間が</a:t>
            </a:r>
            <a:r>
              <a:rPr lang="en-US" altLang="ja-JP" sz="2000" dirty="0">
                <a:solidFill>
                  <a:schemeClr val="tx2"/>
                </a:solidFill>
              </a:rPr>
              <a:t>30</a:t>
            </a:r>
            <a:r>
              <a:rPr lang="ja-JP" altLang="en-US" sz="2000">
                <a:solidFill>
                  <a:schemeClr val="tx2"/>
                </a:solidFill>
              </a:rPr>
              <a:t> かつ</a:t>
            </a:r>
            <a:r>
              <a:rPr lang="en-US" altLang="ja-JP" sz="2000" dirty="0">
                <a:solidFill>
                  <a:schemeClr val="tx2"/>
                </a:solidFill>
              </a:rPr>
              <a:t> </a:t>
            </a:r>
            <a:r>
              <a:rPr lang="ja-JP" altLang="en-US" sz="2000">
                <a:solidFill>
                  <a:schemeClr val="tx2"/>
                </a:solidFill>
              </a:rPr>
              <a:t>全ての車両が最終ロケーション」状態が存在することを示している</a:t>
            </a:r>
            <a:endParaRPr kumimoji="1" lang="ja-JP" altLang="en-US" sz="2000">
              <a:solidFill>
                <a:schemeClr val="tx2"/>
              </a:solidFill>
            </a:endParaRPr>
          </a:p>
        </p:txBody>
      </p:sp>
      <p:sp>
        <p:nvSpPr>
          <p:cNvPr id="22" name="上矢印 21">
            <a:extLst>
              <a:ext uri="{FF2B5EF4-FFF2-40B4-BE49-F238E27FC236}">
                <a16:creationId xmlns:a16="http://schemas.microsoft.com/office/drawing/2014/main" id="{D61300BD-47DC-D64D-BA27-FA57E59A8DE0}"/>
              </a:ext>
            </a:extLst>
          </p:cNvPr>
          <p:cNvSpPr/>
          <p:nvPr/>
        </p:nvSpPr>
        <p:spPr>
          <a:xfrm>
            <a:off x="6565609" y="3180656"/>
            <a:ext cx="338969" cy="1144532"/>
          </a:xfrm>
          <a:prstGeom prst="upArrow">
            <a:avLst>
              <a:gd name="adj1" fmla="val 50000"/>
              <a:gd name="adj2" fmla="val 68028"/>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上矢印 22">
            <a:extLst>
              <a:ext uri="{FF2B5EF4-FFF2-40B4-BE49-F238E27FC236}">
                <a16:creationId xmlns:a16="http://schemas.microsoft.com/office/drawing/2014/main" id="{24F7BE60-DF73-8546-BB44-FD8F97316C24}"/>
              </a:ext>
            </a:extLst>
          </p:cNvPr>
          <p:cNvSpPr/>
          <p:nvPr/>
        </p:nvSpPr>
        <p:spPr>
          <a:xfrm rot="16200000">
            <a:off x="2200670" y="3489534"/>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上矢印 23">
            <a:extLst>
              <a:ext uri="{FF2B5EF4-FFF2-40B4-BE49-F238E27FC236}">
                <a16:creationId xmlns:a16="http://schemas.microsoft.com/office/drawing/2014/main" id="{D77CA32B-4FC1-D64A-BEA1-E5CDB85950E4}"/>
              </a:ext>
            </a:extLst>
          </p:cNvPr>
          <p:cNvSpPr/>
          <p:nvPr/>
        </p:nvSpPr>
        <p:spPr>
          <a:xfrm rot="16200000">
            <a:off x="5322709" y="3408080"/>
            <a:ext cx="400236" cy="105961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曲折矢印 16">
            <a:extLst>
              <a:ext uri="{FF2B5EF4-FFF2-40B4-BE49-F238E27FC236}">
                <a16:creationId xmlns:a16="http://schemas.microsoft.com/office/drawing/2014/main" id="{2BF668EA-2621-B843-9E7C-31999E62D4D7}"/>
              </a:ext>
            </a:extLst>
          </p:cNvPr>
          <p:cNvSpPr/>
          <p:nvPr/>
        </p:nvSpPr>
        <p:spPr>
          <a:xfrm rot="16200000">
            <a:off x="7564508" y="2999570"/>
            <a:ext cx="966771" cy="1123176"/>
          </a:xfrm>
          <a:prstGeom prst="bentArrow">
            <a:avLst>
              <a:gd name="adj1" fmla="val 18626"/>
              <a:gd name="adj2" fmla="val 19263"/>
              <a:gd name="adj3" fmla="val 21175"/>
              <a:gd name="adj4" fmla="val 69864"/>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9" name="曲折矢印 18">
            <a:extLst>
              <a:ext uri="{FF2B5EF4-FFF2-40B4-BE49-F238E27FC236}">
                <a16:creationId xmlns:a16="http://schemas.microsoft.com/office/drawing/2014/main" id="{9D92BEE6-9134-3640-864D-1D07429D83D0}"/>
              </a:ext>
            </a:extLst>
          </p:cNvPr>
          <p:cNvSpPr/>
          <p:nvPr/>
        </p:nvSpPr>
        <p:spPr>
          <a:xfrm flipH="1">
            <a:off x="7264233" y="3775339"/>
            <a:ext cx="551282" cy="598599"/>
          </a:xfrm>
          <a:prstGeom prst="bentArrow">
            <a:avLst>
              <a:gd name="adj1" fmla="val 30506"/>
              <a:gd name="adj2" fmla="val 31143"/>
              <a:gd name="adj3" fmla="val 35035"/>
              <a:gd name="adj4" fmla="val 55134"/>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2339662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1758C9-A2EB-604D-96A2-FF554422DD0F}"/>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0E233D31-91CF-624D-9EA5-41C6DA2D4184}"/>
              </a:ext>
            </a:extLst>
          </p:cNvPr>
          <p:cNvSpPr>
            <a:spLocks noGrp="1"/>
          </p:cNvSpPr>
          <p:nvPr>
            <p:ph idx="1"/>
          </p:nvPr>
        </p:nvSpPr>
        <p:spPr>
          <a:xfrm>
            <a:off x="431801" y="1882564"/>
            <a:ext cx="8243887" cy="805710"/>
          </a:xfrm>
        </p:spPr>
        <p:txBody>
          <a:bodyPr>
            <a:normAutofit/>
          </a:bodyPr>
          <a:lstStyle/>
          <a:p>
            <a:pPr marL="0" indent="0">
              <a:buNone/>
            </a:pPr>
            <a:r>
              <a:rPr kumimoji="1" lang="ja-JP" altLang="en-US" sz="2000"/>
              <a:t>可能性の検証式が満たされたが，次の最小性の検証式が満たされない．</a:t>
            </a:r>
            <a:endParaRPr kumimoji="1" lang="en-US" altLang="ja-JP" sz="2000" dirty="0"/>
          </a:p>
        </p:txBody>
      </p:sp>
      <p:sp>
        <p:nvSpPr>
          <p:cNvPr id="6" name="スライド番号プレースホルダー 5">
            <a:extLst>
              <a:ext uri="{FF2B5EF4-FFF2-40B4-BE49-F238E27FC236}">
                <a16:creationId xmlns:a16="http://schemas.microsoft.com/office/drawing/2014/main" id="{12DC5100-9180-AC40-BB94-6F3844468F0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テキスト ボックス 6">
            <a:extLst>
              <a:ext uri="{FF2B5EF4-FFF2-40B4-BE49-F238E27FC236}">
                <a16:creationId xmlns:a16="http://schemas.microsoft.com/office/drawing/2014/main" id="{A211CBC5-A6A1-2649-A7D7-B96284F5116D}"/>
              </a:ext>
            </a:extLst>
          </p:cNvPr>
          <p:cNvSpPr txBox="1"/>
          <p:nvPr/>
        </p:nvSpPr>
        <p:spPr>
          <a:xfrm>
            <a:off x="1813560" y="2731769"/>
            <a:ext cx="5516880" cy="400110"/>
          </a:xfrm>
          <a:prstGeom prst="rect">
            <a:avLst/>
          </a:prstGeom>
          <a:noFill/>
          <a:ln>
            <a:solidFill>
              <a:srgbClr val="FF0000"/>
            </a:solidFill>
          </a:ln>
        </p:spPr>
        <p:txBody>
          <a:bodyPr wrap="square" rtlCol="0">
            <a:spAutoFit/>
          </a:bodyPr>
          <a:lstStyle/>
          <a:p>
            <a:pPr algn="ctr"/>
            <a:r>
              <a:rPr lang="en-US" altLang="ja-JP" sz="2000" dirty="0"/>
              <a:t>A[] (</a:t>
            </a:r>
            <a:r>
              <a:rPr lang="en-US" altLang="ja-JP" sz="2000" dirty="0" err="1"/>
              <a:t>gc</a:t>
            </a:r>
            <a:r>
              <a:rPr lang="en-US" altLang="ja-JP" sz="2000" dirty="0"/>
              <a:t> </a:t>
            </a:r>
            <a:r>
              <a:rPr lang="en-US" altLang="ja-JP" sz="2000" dirty="0">
                <a:solidFill>
                  <a:srgbClr val="FF0000"/>
                </a:solidFill>
              </a:rPr>
              <a:t>&lt; 30</a:t>
            </a:r>
            <a:r>
              <a:rPr lang="en-US" altLang="ja-JP" sz="2000" dirty="0"/>
              <a:t> imply not (</a:t>
            </a:r>
            <a:r>
              <a:rPr lang="en-US" altLang="ja-JP" sz="2000" dirty="0" err="1"/>
              <a:t>ns.final</a:t>
            </a:r>
            <a:r>
              <a:rPr lang="en-US" altLang="ja-JP" sz="2000" dirty="0"/>
              <a:t> and … and sn2.final))</a:t>
            </a:r>
          </a:p>
        </p:txBody>
      </p:sp>
      <p:sp>
        <p:nvSpPr>
          <p:cNvPr id="8" name="テキスト ボックス 7">
            <a:extLst>
              <a:ext uri="{FF2B5EF4-FFF2-40B4-BE49-F238E27FC236}">
                <a16:creationId xmlns:a16="http://schemas.microsoft.com/office/drawing/2014/main" id="{753F5731-EC20-8A4D-882B-125E9686B5F4}"/>
              </a:ext>
            </a:extLst>
          </p:cNvPr>
          <p:cNvSpPr txBox="1"/>
          <p:nvPr/>
        </p:nvSpPr>
        <p:spPr>
          <a:xfrm>
            <a:off x="431801" y="3332480"/>
            <a:ext cx="8243888" cy="1015663"/>
          </a:xfrm>
          <a:prstGeom prst="rect">
            <a:avLst/>
          </a:prstGeom>
          <a:noFill/>
        </p:spPr>
        <p:txBody>
          <a:bodyPr wrap="square" rtlCol="0">
            <a:spAutoFit/>
          </a:bodyPr>
          <a:lstStyle/>
          <a:p>
            <a:r>
              <a:rPr lang="ja-JP" altLang="en-US" sz="2000">
                <a:solidFill>
                  <a:schemeClr val="tx2"/>
                </a:solidFill>
              </a:rPr>
              <a:t>全状態において，「全体経過時間が</a:t>
            </a:r>
            <a:r>
              <a:rPr lang="en-US" altLang="ja-JP" sz="2000" dirty="0">
                <a:solidFill>
                  <a:srgbClr val="FF0000"/>
                </a:solidFill>
              </a:rPr>
              <a:t>30</a:t>
            </a:r>
            <a:r>
              <a:rPr lang="ja-JP" altLang="en-US" sz="2000">
                <a:solidFill>
                  <a:srgbClr val="FF0000"/>
                </a:solidFill>
              </a:rPr>
              <a:t>未満</a:t>
            </a:r>
            <a:r>
              <a:rPr lang="ja-JP" altLang="en-US" sz="2000">
                <a:solidFill>
                  <a:schemeClr val="tx2"/>
                </a:solidFill>
              </a:rPr>
              <a:t>ならば各車両が最終ロケーションでない」．</a:t>
            </a:r>
            <a:r>
              <a:rPr kumimoji="1" lang="ja-JP" altLang="en-US" sz="2000">
                <a:solidFill>
                  <a:schemeClr val="tx2"/>
                </a:solidFill>
              </a:rPr>
              <a:t>すなわち，</a:t>
            </a:r>
            <a:r>
              <a:rPr kumimoji="1" lang="en-US" altLang="ja-JP" sz="2000" dirty="0">
                <a:solidFill>
                  <a:schemeClr val="tx2"/>
                </a:solidFill>
              </a:rPr>
              <a:t>30</a:t>
            </a:r>
            <a:r>
              <a:rPr kumimoji="1" lang="ja-JP" altLang="en-US" sz="2000">
                <a:solidFill>
                  <a:schemeClr val="tx2"/>
                </a:solidFill>
              </a:rPr>
              <a:t>未満ですべての車両が通過終了することがある．</a:t>
            </a:r>
          </a:p>
        </p:txBody>
      </p:sp>
      <p:sp>
        <p:nvSpPr>
          <p:cNvPr id="9" name="テキスト ボックス 8">
            <a:extLst>
              <a:ext uri="{FF2B5EF4-FFF2-40B4-BE49-F238E27FC236}">
                <a16:creationId xmlns:a16="http://schemas.microsoft.com/office/drawing/2014/main" id="{AF23F10D-4778-424D-8B6F-2FBFC867CEE7}"/>
              </a:ext>
            </a:extLst>
          </p:cNvPr>
          <p:cNvSpPr txBox="1"/>
          <p:nvPr/>
        </p:nvSpPr>
        <p:spPr>
          <a:xfrm>
            <a:off x="431801" y="4805680"/>
            <a:ext cx="8243888" cy="400110"/>
          </a:xfrm>
          <a:prstGeom prst="rect">
            <a:avLst/>
          </a:prstGeom>
          <a:noFill/>
        </p:spPr>
        <p:txBody>
          <a:bodyPr wrap="square" rtlCol="0">
            <a:spAutoFit/>
          </a:bodyPr>
          <a:lstStyle/>
          <a:p>
            <a:r>
              <a:rPr kumimoji="1" lang="ja-JP" altLang="en-US" sz="2000">
                <a:solidFill>
                  <a:schemeClr val="tx2"/>
                </a:solidFill>
              </a:rPr>
              <a:t>可能性と最小性の検証を</a:t>
            </a:r>
            <a:r>
              <a:rPr kumimoji="1" lang="en-US" altLang="ja-JP" sz="2000" dirty="0">
                <a:solidFill>
                  <a:schemeClr val="tx2"/>
                </a:solidFill>
              </a:rPr>
              <a:t>30</a:t>
            </a:r>
            <a:r>
              <a:rPr kumimoji="1" lang="ja-JP" altLang="en-US" sz="2000">
                <a:solidFill>
                  <a:schemeClr val="tx2"/>
                </a:solidFill>
              </a:rPr>
              <a:t>から順に繰り返して確かめていく．</a:t>
            </a:r>
          </a:p>
        </p:txBody>
      </p:sp>
    </p:spTree>
    <p:extLst>
      <p:ext uri="{BB962C8B-B14F-4D97-AF65-F5344CB8AC3E}">
        <p14:creationId xmlns:p14="http://schemas.microsoft.com/office/powerpoint/2010/main" val="39765811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D6D75D-F934-2147-90B8-CFF6A4731803}"/>
              </a:ext>
            </a:extLst>
          </p:cNvPr>
          <p:cNvSpPr>
            <a:spLocks noGrp="1"/>
          </p:cNvSpPr>
          <p:nvPr>
            <p:ph type="title"/>
          </p:nvPr>
        </p:nvSpPr>
        <p:spPr/>
        <p:txBody>
          <a:bodyPr/>
          <a:lstStyle/>
          <a:p>
            <a:r>
              <a:rPr lang="ja-JP" altLang="en-US"/>
              <a:t>通過</a:t>
            </a:r>
            <a:r>
              <a:rPr kumimoji="1" lang="ja-JP" altLang="en-US"/>
              <a:t>時間の検証</a:t>
            </a:r>
          </a:p>
        </p:txBody>
      </p:sp>
      <p:sp>
        <p:nvSpPr>
          <p:cNvPr id="3" name="コンテンツ プレースホルダー 2">
            <a:extLst>
              <a:ext uri="{FF2B5EF4-FFF2-40B4-BE49-F238E27FC236}">
                <a16:creationId xmlns:a16="http://schemas.microsoft.com/office/drawing/2014/main" id="{44C135B1-6263-3548-9EE2-1560F5BF51A7}"/>
              </a:ext>
            </a:extLst>
          </p:cNvPr>
          <p:cNvSpPr>
            <a:spLocks noGrp="1"/>
          </p:cNvSpPr>
          <p:nvPr>
            <p:ph idx="1"/>
          </p:nvPr>
        </p:nvSpPr>
        <p:spPr>
          <a:xfrm>
            <a:off x="576263" y="1825626"/>
            <a:ext cx="8027987" cy="621354"/>
          </a:xfrm>
        </p:spPr>
        <p:txBody>
          <a:bodyPr>
            <a:normAutofit/>
          </a:bodyPr>
          <a:lstStyle/>
          <a:p>
            <a:pPr marL="0" indent="0">
              <a:buNone/>
            </a:pPr>
            <a:r>
              <a:rPr lang="ja-JP" altLang="en-US" sz="2000"/>
              <a:t>したがって，以下の検証式が満たされた．</a:t>
            </a:r>
            <a:endParaRPr kumimoji="1" lang="en-US" altLang="ja-JP" sz="2000" dirty="0"/>
          </a:p>
        </p:txBody>
      </p:sp>
      <p:sp>
        <p:nvSpPr>
          <p:cNvPr id="6" name="スライド番号プレースホルダー 5">
            <a:extLst>
              <a:ext uri="{FF2B5EF4-FFF2-40B4-BE49-F238E27FC236}">
                <a16:creationId xmlns:a16="http://schemas.microsoft.com/office/drawing/2014/main" id="{D88693BD-AC08-7F45-B3C7-FF2A65E28E05}"/>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7" name="上矢印 6">
            <a:extLst>
              <a:ext uri="{FF2B5EF4-FFF2-40B4-BE49-F238E27FC236}">
                <a16:creationId xmlns:a16="http://schemas.microsoft.com/office/drawing/2014/main" id="{2E827A95-D9D5-5847-9ED5-19BD650DF976}"/>
              </a:ext>
            </a:extLst>
          </p:cNvPr>
          <p:cNvSpPr/>
          <p:nvPr/>
        </p:nvSpPr>
        <p:spPr>
          <a:xfrm>
            <a:off x="591955" y="5226693"/>
            <a:ext cx="352234" cy="73874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上矢印 7">
            <a:extLst>
              <a:ext uri="{FF2B5EF4-FFF2-40B4-BE49-F238E27FC236}">
                <a16:creationId xmlns:a16="http://schemas.microsoft.com/office/drawing/2014/main" id="{E2B72BB9-8E5F-1048-866A-2D3C0A523F14}"/>
              </a:ext>
            </a:extLst>
          </p:cNvPr>
          <p:cNvSpPr/>
          <p:nvPr/>
        </p:nvSpPr>
        <p:spPr>
          <a:xfrm rot="10800000">
            <a:off x="1043738" y="4405331"/>
            <a:ext cx="424779" cy="1618577"/>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a:extLst>
              <a:ext uri="{FF2B5EF4-FFF2-40B4-BE49-F238E27FC236}">
                <a16:creationId xmlns:a16="http://schemas.microsoft.com/office/drawing/2014/main" id="{2051178E-9F10-8843-B9AC-465B490EE6DB}"/>
              </a:ext>
            </a:extLst>
          </p:cNvPr>
          <p:cNvSpPr/>
          <p:nvPr/>
        </p:nvSpPr>
        <p:spPr>
          <a:xfrm rot="5400000">
            <a:off x="6898575" y="4054859"/>
            <a:ext cx="477213" cy="1556729"/>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曲折矢印 10">
            <a:extLst>
              <a:ext uri="{FF2B5EF4-FFF2-40B4-BE49-F238E27FC236}">
                <a16:creationId xmlns:a16="http://schemas.microsoft.com/office/drawing/2014/main" id="{8BD994D7-E4A7-6D4E-BE1D-B098CE95B632}"/>
              </a:ext>
            </a:extLst>
          </p:cNvPr>
          <p:cNvSpPr/>
          <p:nvPr/>
        </p:nvSpPr>
        <p:spPr>
          <a:xfrm rot="16200000">
            <a:off x="2334903" y="4155591"/>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上矢印 11">
            <a:extLst>
              <a:ext uri="{FF2B5EF4-FFF2-40B4-BE49-F238E27FC236}">
                <a16:creationId xmlns:a16="http://schemas.microsoft.com/office/drawing/2014/main" id="{4FAF616C-9470-2545-9E08-E59AD2658193}"/>
              </a:ext>
            </a:extLst>
          </p:cNvPr>
          <p:cNvSpPr/>
          <p:nvPr/>
        </p:nvSpPr>
        <p:spPr>
          <a:xfrm rot="16200000">
            <a:off x="6406115" y="5040160"/>
            <a:ext cx="454972" cy="82039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曲折矢印 13">
            <a:extLst>
              <a:ext uri="{FF2B5EF4-FFF2-40B4-BE49-F238E27FC236}">
                <a16:creationId xmlns:a16="http://schemas.microsoft.com/office/drawing/2014/main" id="{061AF664-31C2-2C41-B620-D7971AA66765}"/>
              </a:ext>
            </a:extLst>
          </p:cNvPr>
          <p:cNvSpPr/>
          <p:nvPr/>
        </p:nvSpPr>
        <p:spPr>
          <a:xfrm flipH="1">
            <a:off x="1893735" y="5153746"/>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5" name="上矢印 24">
            <a:extLst>
              <a:ext uri="{FF2B5EF4-FFF2-40B4-BE49-F238E27FC236}">
                <a16:creationId xmlns:a16="http://schemas.microsoft.com/office/drawing/2014/main" id="{43FB37F4-88EB-BC47-BECF-F0BE39BC4119}"/>
              </a:ext>
            </a:extLst>
          </p:cNvPr>
          <p:cNvSpPr/>
          <p:nvPr/>
        </p:nvSpPr>
        <p:spPr>
          <a:xfrm>
            <a:off x="581192" y="4361025"/>
            <a:ext cx="374798" cy="694994"/>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曲折矢印 25">
            <a:extLst>
              <a:ext uri="{FF2B5EF4-FFF2-40B4-BE49-F238E27FC236}">
                <a16:creationId xmlns:a16="http://schemas.microsoft.com/office/drawing/2014/main" id="{FBDAB677-147F-224C-A346-EFC56C76A362}"/>
              </a:ext>
            </a:extLst>
          </p:cNvPr>
          <p:cNvSpPr/>
          <p:nvPr/>
        </p:nvSpPr>
        <p:spPr>
          <a:xfrm rot="16200000">
            <a:off x="4509860" y="4186120"/>
            <a:ext cx="1236862" cy="1454841"/>
          </a:xfrm>
          <a:prstGeom prst="bentArrow">
            <a:avLst>
              <a:gd name="adj1" fmla="val 18626"/>
              <a:gd name="adj2" fmla="val 19263"/>
              <a:gd name="adj3" fmla="val 21175"/>
              <a:gd name="adj4" fmla="val 64609"/>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7" name="曲折矢印 26">
            <a:extLst>
              <a:ext uri="{FF2B5EF4-FFF2-40B4-BE49-F238E27FC236}">
                <a16:creationId xmlns:a16="http://schemas.microsoft.com/office/drawing/2014/main" id="{B19A316E-3D33-7249-AA99-3ED87DBADC2B}"/>
              </a:ext>
            </a:extLst>
          </p:cNvPr>
          <p:cNvSpPr/>
          <p:nvPr/>
        </p:nvSpPr>
        <p:spPr>
          <a:xfrm flipH="1">
            <a:off x="4100432" y="5212525"/>
            <a:ext cx="675435" cy="884640"/>
          </a:xfrm>
          <a:prstGeom prst="bentArrow">
            <a:avLst>
              <a:gd name="adj1" fmla="val 30506"/>
              <a:gd name="adj2" fmla="val 31143"/>
              <a:gd name="adj3" fmla="val 35035"/>
              <a:gd name="adj4" fmla="val 44076"/>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5" name="テキスト ボックス 14">
            <a:extLst>
              <a:ext uri="{FF2B5EF4-FFF2-40B4-BE49-F238E27FC236}">
                <a16:creationId xmlns:a16="http://schemas.microsoft.com/office/drawing/2014/main" id="{2326874A-8BF2-4242-BDA1-93DFD7F9741C}"/>
              </a:ext>
            </a:extLst>
          </p:cNvPr>
          <p:cNvSpPr txBox="1"/>
          <p:nvPr/>
        </p:nvSpPr>
        <p:spPr>
          <a:xfrm>
            <a:off x="591955" y="3867945"/>
            <a:ext cx="7978989" cy="400110"/>
          </a:xfrm>
          <a:prstGeom prst="rect">
            <a:avLst/>
          </a:prstGeom>
          <a:noFill/>
        </p:spPr>
        <p:txBody>
          <a:bodyPr wrap="square" rtlCol="0">
            <a:spAutoFit/>
          </a:bodyPr>
          <a:lstStyle/>
          <a:p>
            <a:r>
              <a:rPr kumimoji="1" lang="en-US" altLang="ja-JP" sz="2000" dirty="0">
                <a:solidFill>
                  <a:schemeClr val="tx2"/>
                </a:solidFill>
              </a:rPr>
              <a:t>UPPAAL</a:t>
            </a:r>
            <a:r>
              <a:rPr kumimoji="1" lang="ja-JP" altLang="en-US" sz="2000">
                <a:solidFill>
                  <a:schemeClr val="tx2"/>
                </a:solidFill>
              </a:rPr>
              <a:t>の検証機能の反例トレースの出力により実行例を得られた．</a:t>
            </a:r>
          </a:p>
        </p:txBody>
      </p:sp>
      <p:sp>
        <p:nvSpPr>
          <p:cNvPr id="19" name="テキスト ボックス 18">
            <a:extLst>
              <a:ext uri="{FF2B5EF4-FFF2-40B4-BE49-F238E27FC236}">
                <a16:creationId xmlns:a16="http://schemas.microsoft.com/office/drawing/2014/main" id="{16C5C868-F672-7A4E-AAE7-EAC07007EABB}"/>
              </a:ext>
            </a:extLst>
          </p:cNvPr>
          <p:cNvSpPr txBox="1"/>
          <p:nvPr/>
        </p:nvSpPr>
        <p:spPr>
          <a:xfrm>
            <a:off x="1859280" y="2384448"/>
            <a:ext cx="5496560" cy="400110"/>
          </a:xfrm>
          <a:prstGeom prst="rect">
            <a:avLst/>
          </a:prstGeom>
          <a:noFill/>
          <a:ln>
            <a:solidFill>
              <a:srgbClr val="00B050"/>
            </a:solidFill>
          </a:ln>
        </p:spPr>
        <p:txBody>
          <a:bodyPr wrap="square" rtlCol="0">
            <a:spAutoFit/>
          </a:bodyPr>
          <a:lstStyle/>
          <a:p>
            <a:pPr algn="ctr"/>
            <a:r>
              <a:rPr lang="en-US" altLang="ja-JP" sz="2000" dirty="0">
                <a:solidFill>
                  <a:schemeClr val="tx2"/>
                </a:solidFill>
              </a:rPr>
              <a:t>E&lt;&gt; (</a:t>
            </a:r>
            <a:r>
              <a:rPr lang="en-US" altLang="ja-JP" sz="2000" dirty="0" err="1">
                <a:solidFill>
                  <a:schemeClr val="tx2"/>
                </a:solidFill>
              </a:rPr>
              <a:t>gc</a:t>
            </a:r>
            <a:r>
              <a:rPr lang="en-US" altLang="ja-JP" sz="2000" dirty="0">
                <a:solidFill>
                  <a:schemeClr val="tx2"/>
                </a:solidFill>
              </a:rPr>
              <a:t> == 22 and (</a:t>
            </a:r>
            <a:r>
              <a:rPr lang="en-US" altLang="ja-JP" sz="2000" dirty="0" err="1">
                <a:solidFill>
                  <a:schemeClr val="tx2"/>
                </a:solidFill>
              </a:rPr>
              <a:t>ns.final</a:t>
            </a:r>
            <a:r>
              <a:rPr lang="en-US" altLang="ja-JP" sz="2000" dirty="0">
                <a:solidFill>
                  <a:schemeClr val="tx2"/>
                </a:solidFill>
              </a:rPr>
              <a:t> and … and sn2.final))</a:t>
            </a:r>
          </a:p>
        </p:txBody>
      </p:sp>
      <p:sp>
        <p:nvSpPr>
          <p:cNvPr id="20" name="テキスト ボックス 19">
            <a:extLst>
              <a:ext uri="{FF2B5EF4-FFF2-40B4-BE49-F238E27FC236}">
                <a16:creationId xmlns:a16="http://schemas.microsoft.com/office/drawing/2014/main" id="{033E1375-AF1D-C544-806A-4CACAF08B1FF}"/>
              </a:ext>
            </a:extLst>
          </p:cNvPr>
          <p:cNvSpPr txBox="1"/>
          <p:nvPr/>
        </p:nvSpPr>
        <p:spPr>
          <a:xfrm>
            <a:off x="1859280" y="2953408"/>
            <a:ext cx="5496560" cy="400110"/>
          </a:xfrm>
          <a:prstGeom prst="rect">
            <a:avLst/>
          </a:prstGeom>
          <a:noFill/>
          <a:ln>
            <a:solidFill>
              <a:srgbClr val="00B050"/>
            </a:solidFill>
          </a:ln>
        </p:spPr>
        <p:txBody>
          <a:bodyPr wrap="square" rtlCol="0">
            <a:spAutoFit/>
          </a:bodyPr>
          <a:lstStyle/>
          <a:p>
            <a:pPr algn="ctr"/>
            <a:r>
              <a:rPr lang="en-US" altLang="ja-JP" sz="2000" dirty="0">
                <a:solidFill>
                  <a:schemeClr val="tx2"/>
                </a:solidFill>
              </a:rPr>
              <a:t>A[] (</a:t>
            </a:r>
            <a:r>
              <a:rPr lang="en-US" altLang="ja-JP" sz="2000" dirty="0" err="1">
                <a:solidFill>
                  <a:schemeClr val="tx2"/>
                </a:solidFill>
              </a:rPr>
              <a:t>gc</a:t>
            </a:r>
            <a:r>
              <a:rPr lang="en-US" altLang="ja-JP" sz="2000" dirty="0">
                <a:solidFill>
                  <a:schemeClr val="tx2"/>
                </a:solidFill>
              </a:rPr>
              <a:t> &lt; 22 imply not (</a:t>
            </a:r>
            <a:r>
              <a:rPr lang="en-US" altLang="ja-JP" sz="2000" dirty="0" err="1">
                <a:solidFill>
                  <a:schemeClr val="tx2"/>
                </a:solidFill>
              </a:rPr>
              <a:t>ns.final</a:t>
            </a:r>
            <a:r>
              <a:rPr lang="en-US" altLang="ja-JP" sz="2000" dirty="0">
                <a:solidFill>
                  <a:schemeClr val="tx2"/>
                </a:solidFill>
              </a:rPr>
              <a:t> and … and sn2.final))</a:t>
            </a:r>
          </a:p>
        </p:txBody>
      </p:sp>
      <p:sp>
        <p:nvSpPr>
          <p:cNvPr id="21" name="上矢印 20">
            <a:extLst>
              <a:ext uri="{FF2B5EF4-FFF2-40B4-BE49-F238E27FC236}">
                <a16:creationId xmlns:a16="http://schemas.microsoft.com/office/drawing/2014/main" id="{4C07AAA7-FA61-0944-95C7-485A17DEDE2D}"/>
              </a:ext>
            </a:extLst>
          </p:cNvPr>
          <p:cNvSpPr/>
          <p:nvPr/>
        </p:nvSpPr>
        <p:spPr>
          <a:xfrm rot="16200000">
            <a:off x="7319893" y="5040160"/>
            <a:ext cx="454972" cy="820396"/>
          </a:xfrm>
          <a:prstGeom prst="up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691291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a:xfrm>
            <a:off x="576262" y="1981199"/>
            <a:ext cx="8027987" cy="1971041"/>
          </a:xfrm>
        </p:spPr>
        <p:txBody>
          <a:bodyPr>
            <a:normAutofit/>
          </a:bodyPr>
          <a:lstStyle/>
          <a:p>
            <a:r>
              <a:rPr lang="ja-JP" altLang="en-US" sz="2000"/>
              <a:t>交差点における車両の挙動を時間オートマトンを用いたモデル化を行った．</a:t>
            </a:r>
            <a:endParaRPr lang="en-US" altLang="ja-JP" sz="2000" dirty="0"/>
          </a:p>
          <a:p>
            <a:r>
              <a:rPr lang="ja-JP" altLang="en-US" sz="2000"/>
              <a:t>時間制約を含んだ性質をモデル検査ツール</a:t>
            </a:r>
            <a:r>
              <a:rPr lang="en-US" altLang="ja-JP" sz="2000" dirty="0"/>
              <a:t>UPPAAL</a:t>
            </a:r>
            <a:r>
              <a:rPr lang="ja-JP" altLang="en-US" sz="2000"/>
              <a:t>を用いて通過時間の検証を行った．</a:t>
            </a:r>
            <a:endParaRPr lang="en-US" altLang="ja-JP" sz="2000" dirty="0"/>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
        <p:nvSpPr>
          <p:cNvPr id="6" name="テキスト ボックス 5">
            <a:extLst>
              <a:ext uri="{FF2B5EF4-FFF2-40B4-BE49-F238E27FC236}">
                <a16:creationId xmlns:a16="http://schemas.microsoft.com/office/drawing/2014/main" id="{ECC106EC-662B-6E4A-82C8-22895FEF3D12}"/>
              </a:ext>
            </a:extLst>
          </p:cNvPr>
          <p:cNvSpPr txBox="1"/>
          <p:nvPr/>
        </p:nvSpPr>
        <p:spPr>
          <a:xfrm>
            <a:off x="576263" y="5608136"/>
            <a:ext cx="8027988" cy="738664"/>
          </a:xfrm>
          <a:prstGeom prst="rect">
            <a:avLst/>
          </a:prstGeom>
          <a:noFill/>
        </p:spPr>
        <p:txBody>
          <a:bodyPr wrap="square" rtlCol="0">
            <a:spAutoFit/>
          </a:bodyPr>
          <a:lstStyle/>
          <a:p>
            <a:r>
              <a:rPr kumimoji="1" lang="ja-JP" altLang="en-US" sz="1400"/>
              <a:t>電子通信学会総合大会ポスターセッション</a:t>
            </a:r>
            <a:r>
              <a:rPr kumimoji="1" lang="en-US" altLang="ja-JP" sz="1400" dirty="0"/>
              <a:t>,2019.3</a:t>
            </a:r>
          </a:p>
          <a:p>
            <a:r>
              <a:rPr kumimoji="1" lang="ja-JP" altLang="en-US" sz="1400"/>
              <a:t>システム制御学会研究発表講演会</a:t>
            </a:r>
            <a:r>
              <a:rPr kumimoji="1" lang="en-US" altLang="ja-JP" sz="1400" dirty="0"/>
              <a:t>(SCI’19)</a:t>
            </a:r>
            <a:r>
              <a:rPr lang="en-US" altLang="ja-JP" sz="1400" dirty="0"/>
              <a:t>,</a:t>
            </a:r>
            <a:r>
              <a:rPr kumimoji="1" lang="en-US" altLang="ja-JP" sz="1400" dirty="0"/>
              <a:t>2019.5</a:t>
            </a:r>
          </a:p>
          <a:p>
            <a:r>
              <a:rPr lang="ja-JP" altLang="en-US" sz="1400"/>
              <a:t>計測自動制御学会システム・情報部門学術講演会ポスターセッション</a:t>
            </a:r>
            <a:r>
              <a:rPr lang="en-US" altLang="ja-JP" sz="1400" dirty="0"/>
              <a:t>(SSI2019),2019.11</a:t>
            </a:r>
            <a:endParaRPr kumimoji="1" lang="ja-JP" altLang="en-US" sz="1400"/>
          </a:p>
        </p:txBody>
      </p:sp>
      <p:sp>
        <p:nvSpPr>
          <p:cNvPr id="8" name="テキスト ボックス 7">
            <a:extLst>
              <a:ext uri="{FF2B5EF4-FFF2-40B4-BE49-F238E27FC236}">
                <a16:creationId xmlns:a16="http://schemas.microsoft.com/office/drawing/2014/main" id="{F2A6E5DC-D49A-C24E-AADE-E88320493B78}"/>
              </a:ext>
            </a:extLst>
          </p:cNvPr>
          <p:cNvSpPr txBox="1"/>
          <p:nvPr/>
        </p:nvSpPr>
        <p:spPr>
          <a:xfrm>
            <a:off x="576262" y="5300359"/>
            <a:ext cx="4878332" cy="307777"/>
          </a:xfrm>
          <a:prstGeom prst="rect">
            <a:avLst/>
          </a:prstGeom>
          <a:noFill/>
        </p:spPr>
        <p:txBody>
          <a:bodyPr wrap="square" rtlCol="0">
            <a:spAutoFit/>
          </a:bodyPr>
          <a:lstStyle/>
          <a:p>
            <a:r>
              <a:rPr kumimoji="1" lang="ja-JP" altLang="en-US" sz="1400"/>
              <a:t>これまでの成果は以下の大会，講演会で発表済みである</a:t>
            </a:r>
          </a:p>
        </p:txBody>
      </p:sp>
    </p:spTree>
    <p:extLst>
      <p:ext uri="{BB962C8B-B14F-4D97-AF65-F5344CB8AC3E}">
        <p14:creationId xmlns:p14="http://schemas.microsoft.com/office/powerpoint/2010/main" val="4232949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6AC4D2-3CD0-A64F-B991-F87167FE41B5}"/>
              </a:ext>
            </a:extLst>
          </p:cNvPr>
          <p:cNvSpPr>
            <a:spLocks noGrp="1"/>
          </p:cNvSpPr>
          <p:nvPr>
            <p:ph type="title"/>
          </p:nvPr>
        </p:nvSpPr>
        <p:spPr/>
        <p:txBody>
          <a:bodyPr/>
          <a:lstStyle/>
          <a:p>
            <a:r>
              <a:rPr kumimoji="1" lang="ja-JP" altLang="en-US"/>
              <a:t>今後の課題</a:t>
            </a:r>
          </a:p>
        </p:txBody>
      </p:sp>
      <p:sp>
        <p:nvSpPr>
          <p:cNvPr id="3" name="コンテンツ プレースホルダー 2">
            <a:extLst>
              <a:ext uri="{FF2B5EF4-FFF2-40B4-BE49-F238E27FC236}">
                <a16:creationId xmlns:a16="http://schemas.microsoft.com/office/drawing/2014/main" id="{2993A802-FC23-CC4A-896D-77CAE971A69B}"/>
              </a:ext>
            </a:extLst>
          </p:cNvPr>
          <p:cNvSpPr>
            <a:spLocks noGrp="1"/>
          </p:cNvSpPr>
          <p:nvPr>
            <p:ph idx="1"/>
          </p:nvPr>
        </p:nvSpPr>
        <p:spPr>
          <a:xfrm>
            <a:off x="581192" y="2228003"/>
            <a:ext cx="7989752" cy="1866477"/>
          </a:xfrm>
        </p:spPr>
        <p:txBody>
          <a:bodyPr>
            <a:normAutofit/>
          </a:bodyPr>
          <a:lstStyle/>
          <a:p>
            <a:r>
              <a:rPr lang="ja-JP" altLang="en-US" sz="2000"/>
              <a:t>都市空間をモデル化して多数の交差点での検証を行う．</a:t>
            </a:r>
            <a:endParaRPr lang="en-US" altLang="ja-JP" sz="2000" dirty="0"/>
          </a:p>
          <a:p>
            <a:r>
              <a:rPr lang="ja-JP" altLang="en-US" sz="2000"/>
              <a:t>加速度を考慮したモデルを考え通過時間の検証を行う．</a:t>
            </a:r>
            <a:endParaRPr lang="en-US" altLang="ja-JP" sz="2000" dirty="0"/>
          </a:p>
          <a:p>
            <a:r>
              <a:rPr lang="ja-JP" altLang="en-US" sz="2000"/>
              <a:t>他の検証ツールや，大規模シミュレーションなどを用いて多角的にアルゴリズムの検証手法を検討する．</a:t>
            </a:r>
          </a:p>
        </p:txBody>
      </p:sp>
      <p:sp>
        <p:nvSpPr>
          <p:cNvPr id="4" name="スライド番号プレースホルダー 3">
            <a:extLst>
              <a:ext uri="{FF2B5EF4-FFF2-40B4-BE49-F238E27FC236}">
                <a16:creationId xmlns:a16="http://schemas.microsoft.com/office/drawing/2014/main" id="{989C65DD-7691-1B4E-B71B-1156CAA86DD4}"/>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pic>
        <p:nvPicPr>
          <p:cNvPr id="5" name="図 4">
            <a:extLst>
              <a:ext uri="{FF2B5EF4-FFF2-40B4-BE49-F238E27FC236}">
                <a16:creationId xmlns:a16="http://schemas.microsoft.com/office/drawing/2014/main" id="{FE359403-34A5-314D-9FBD-B4CDD3441F6C}"/>
              </a:ext>
            </a:extLst>
          </p:cNvPr>
          <p:cNvPicPr>
            <a:picLocks noChangeAspect="1"/>
          </p:cNvPicPr>
          <p:nvPr/>
        </p:nvPicPr>
        <p:blipFill>
          <a:blip r:embed="rId3"/>
          <a:stretch>
            <a:fillRect/>
          </a:stretch>
        </p:blipFill>
        <p:spPr>
          <a:xfrm>
            <a:off x="1404152" y="4720958"/>
            <a:ext cx="1559034" cy="1158482"/>
          </a:xfrm>
          <a:prstGeom prst="rect">
            <a:avLst/>
          </a:prstGeom>
        </p:spPr>
      </p:pic>
      <p:pic>
        <p:nvPicPr>
          <p:cNvPr id="6" name="図 5">
            <a:extLst>
              <a:ext uri="{FF2B5EF4-FFF2-40B4-BE49-F238E27FC236}">
                <a16:creationId xmlns:a16="http://schemas.microsoft.com/office/drawing/2014/main" id="{FA86A361-D794-B346-9407-2B3E0A34F353}"/>
              </a:ext>
            </a:extLst>
          </p:cNvPr>
          <p:cNvPicPr>
            <a:picLocks noChangeAspect="1"/>
          </p:cNvPicPr>
          <p:nvPr/>
        </p:nvPicPr>
        <p:blipFill>
          <a:blip r:embed="rId4"/>
          <a:stretch>
            <a:fillRect/>
          </a:stretch>
        </p:blipFill>
        <p:spPr>
          <a:xfrm>
            <a:off x="3510003" y="4718168"/>
            <a:ext cx="2587763" cy="1152595"/>
          </a:xfrm>
          <a:prstGeom prst="rect">
            <a:avLst/>
          </a:prstGeom>
        </p:spPr>
      </p:pic>
      <p:sp>
        <p:nvSpPr>
          <p:cNvPr id="7" name="テキスト ボックス 6">
            <a:extLst>
              <a:ext uri="{FF2B5EF4-FFF2-40B4-BE49-F238E27FC236}">
                <a16:creationId xmlns:a16="http://schemas.microsoft.com/office/drawing/2014/main" id="{B73BA26C-77E5-3448-B335-B761DB963CB9}"/>
              </a:ext>
            </a:extLst>
          </p:cNvPr>
          <p:cNvSpPr txBox="1"/>
          <p:nvPr/>
        </p:nvSpPr>
        <p:spPr>
          <a:xfrm>
            <a:off x="1399223" y="5967566"/>
            <a:ext cx="1563963" cy="276999"/>
          </a:xfrm>
          <a:prstGeom prst="rect">
            <a:avLst/>
          </a:prstGeom>
          <a:noFill/>
        </p:spPr>
        <p:txBody>
          <a:bodyPr wrap="square" rtlCol="0">
            <a:spAutoFit/>
          </a:bodyPr>
          <a:lstStyle/>
          <a:p>
            <a:r>
              <a:rPr kumimoji="1" lang="ja-JP" altLang="en-US" sz="1200"/>
              <a:t>出典：</a:t>
            </a:r>
            <a:r>
              <a:rPr lang="en-US" altLang="ja-JP" sz="1200" dirty="0"/>
              <a:t>Masdar</a:t>
            </a:r>
            <a:endParaRPr kumimoji="1" lang="en-US" altLang="ja-JP" sz="1200" dirty="0"/>
          </a:p>
        </p:txBody>
      </p:sp>
      <p:sp>
        <p:nvSpPr>
          <p:cNvPr id="8" name="テキスト ボックス 7">
            <a:extLst>
              <a:ext uri="{FF2B5EF4-FFF2-40B4-BE49-F238E27FC236}">
                <a16:creationId xmlns:a16="http://schemas.microsoft.com/office/drawing/2014/main" id="{35AB55A7-93B8-6B48-8BC5-F09CEE3E65C1}"/>
              </a:ext>
            </a:extLst>
          </p:cNvPr>
          <p:cNvSpPr txBox="1"/>
          <p:nvPr/>
        </p:nvSpPr>
        <p:spPr>
          <a:xfrm>
            <a:off x="4035286" y="5985534"/>
            <a:ext cx="1225827" cy="276999"/>
          </a:xfrm>
          <a:prstGeom prst="rect">
            <a:avLst/>
          </a:prstGeom>
          <a:noFill/>
        </p:spPr>
        <p:txBody>
          <a:bodyPr wrap="square" rtlCol="0">
            <a:spAutoFit/>
          </a:bodyPr>
          <a:lstStyle/>
          <a:p>
            <a:r>
              <a:rPr kumimoji="1" lang="ja-JP" altLang="en-US" sz="1200"/>
              <a:t>出典：</a:t>
            </a:r>
            <a:r>
              <a:rPr kumimoji="1" lang="en-US" altLang="ja-JP" sz="1200" dirty="0"/>
              <a:t>SUMO</a:t>
            </a:r>
          </a:p>
        </p:txBody>
      </p:sp>
    </p:spTree>
    <p:extLst>
      <p:ext uri="{BB962C8B-B14F-4D97-AF65-F5344CB8AC3E}">
        <p14:creationId xmlns:p14="http://schemas.microsoft.com/office/powerpoint/2010/main" val="12689340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5926635"/>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Tree>
    <p:extLst>
      <p:ext uri="{BB962C8B-B14F-4D97-AF65-F5344CB8AC3E}">
        <p14:creationId xmlns:p14="http://schemas.microsoft.com/office/powerpoint/2010/main" val="3806976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7855E4-1440-5E4E-91D7-AA58A923E47B}"/>
              </a:ext>
            </a:extLst>
          </p:cNvPr>
          <p:cNvSpPr>
            <a:spLocks noGrp="1"/>
          </p:cNvSpPr>
          <p:nvPr>
            <p:ph type="title"/>
          </p:nvPr>
        </p:nvSpPr>
        <p:spPr/>
        <p:txBody>
          <a:bodyPr/>
          <a:lstStyle/>
          <a:p>
            <a:r>
              <a:rPr kumimoji="1" lang="ja-JP" altLang="en-US"/>
              <a:t>シミュレーション</a:t>
            </a:r>
          </a:p>
        </p:txBody>
      </p:sp>
      <p:sp>
        <p:nvSpPr>
          <p:cNvPr id="3" name="コンテンツ プレースホルダー 2">
            <a:extLst>
              <a:ext uri="{FF2B5EF4-FFF2-40B4-BE49-F238E27FC236}">
                <a16:creationId xmlns:a16="http://schemas.microsoft.com/office/drawing/2014/main" id="{CDF7DC78-3DDD-5447-AC2B-28DD38D7F1C6}"/>
              </a:ext>
            </a:extLst>
          </p:cNvPr>
          <p:cNvSpPr>
            <a:spLocks noGrp="1"/>
          </p:cNvSpPr>
          <p:nvPr>
            <p:ph idx="1"/>
          </p:nvPr>
        </p:nvSpPr>
        <p:spPr>
          <a:xfrm>
            <a:off x="628650" y="1825625"/>
            <a:ext cx="7886700" cy="978535"/>
          </a:xfrm>
        </p:spPr>
        <p:txBody>
          <a:bodyPr/>
          <a:lstStyle/>
          <a:p>
            <a:r>
              <a:rPr lang="ja-JP" altLang="en-US"/>
              <a:t>車両を動かした上で求める挙動をするか確認する</a:t>
            </a:r>
            <a:endParaRPr kumimoji="1" lang="ja-JP" altLang="en-US"/>
          </a:p>
        </p:txBody>
      </p:sp>
      <p:sp>
        <p:nvSpPr>
          <p:cNvPr id="6" name="スライド番号プレースホルダー 5">
            <a:extLst>
              <a:ext uri="{FF2B5EF4-FFF2-40B4-BE49-F238E27FC236}">
                <a16:creationId xmlns:a16="http://schemas.microsoft.com/office/drawing/2014/main" id="{000AE8AE-49B3-284B-8686-E10D259DCF6B}"/>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pic>
        <p:nvPicPr>
          <p:cNvPr id="8" name="図 7">
            <a:extLst>
              <a:ext uri="{FF2B5EF4-FFF2-40B4-BE49-F238E27FC236}">
                <a16:creationId xmlns:a16="http://schemas.microsoft.com/office/drawing/2014/main" id="{A96FCEA9-8A4E-7244-9F20-C18947D3856B}"/>
              </a:ext>
            </a:extLst>
          </p:cNvPr>
          <p:cNvPicPr>
            <a:picLocks noChangeAspect="1"/>
          </p:cNvPicPr>
          <p:nvPr/>
        </p:nvPicPr>
        <p:blipFill>
          <a:blip r:embed="rId2"/>
          <a:stretch>
            <a:fillRect/>
          </a:stretch>
        </p:blipFill>
        <p:spPr>
          <a:xfrm>
            <a:off x="0" y="2858982"/>
            <a:ext cx="5728103" cy="2596938"/>
          </a:xfrm>
          <a:prstGeom prst="rect">
            <a:avLst/>
          </a:prstGeom>
        </p:spPr>
      </p:pic>
      <p:pic>
        <p:nvPicPr>
          <p:cNvPr id="9" name="図 8">
            <a:extLst>
              <a:ext uri="{FF2B5EF4-FFF2-40B4-BE49-F238E27FC236}">
                <a16:creationId xmlns:a16="http://schemas.microsoft.com/office/drawing/2014/main" id="{D9A76C24-6061-EF41-8278-F8FC26F9505E}"/>
              </a:ext>
            </a:extLst>
          </p:cNvPr>
          <p:cNvPicPr>
            <a:picLocks noChangeAspect="1"/>
          </p:cNvPicPr>
          <p:nvPr/>
        </p:nvPicPr>
        <p:blipFill>
          <a:blip r:embed="rId3"/>
          <a:stretch>
            <a:fillRect/>
          </a:stretch>
        </p:blipFill>
        <p:spPr>
          <a:xfrm>
            <a:off x="5835422" y="2804160"/>
            <a:ext cx="2814580" cy="2966720"/>
          </a:xfrm>
          <a:prstGeom prst="rect">
            <a:avLst/>
          </a:prstGeom>
        </p:spPr>
      </p:pic>
      <p:sp>
        <p:nvSpPr>
          <p:cNvPr id="7" name="円/楕円 6">
            <a:extLst>
              <a:ext uri="{FF2B5EF4-FFF2-40B4-BE49-F238E27FC236}">
                <a16:creationId xmlns:a16="http://schemas.microsoft.com/office/drawing/2014/main" id="{2490B8BA-1E14-0A4C-950C-D97644B647DE}"/>
              </a:ext>
            </a:extLst>
          </p:cNvPr>
          <p:cNvSpPr/>
          <p:nvPr/>
        </p:nvSpPr>
        <p:spPr>
          <a:xfrm>
            <a:off x="6058511" y="3920160"/>
            <a:ext cx="375920" cy="20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436B5B68-FA74-6C44-9A83-B8D6A9E7C0D8}"/>
              </a:ext>
            </a:extLst>
          </p:cNvPr>
          <p:cNvSpPr/>
          <p:nvPr/>
        </p:nvSpPr>
        <p:spPr>
          <a:xfrm rot="5400000">
            <a:off x="6797040" y="5164760"/>
            <a:ext cx="375920" cy="203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右矢印 12">
            <a:extLst>
              <a:ext uri="{FF2B5EF4-FFF2-40B4-BE49-F238E27FC236}">
                <a16:creationId xmlns:a16="http://schemas.microsoft.com/office/drawing/2014/main" id="{EBABF07D-50FC-E948-9985-A5BEE7353263}"/>
              </a:ext>
            </a:extLst>
          </p:cNvPr>
          <p:cNvSpPr/>
          <p:nvPr/>
        </p:nvSpPr>
        <p:spPr>
          <a:xfrm>
            <a:off x="6846472" y="3920160"/>
            <a:ext cx="792480" cy="213360"/>
          </a:xfrm>
          <a:prstGeom prs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曲折矢印 13">
            <a:extLst>
              <a:ext uri="{FF2B5EF4-FFF2-40B4-BE49-F238E27FC236}">
                <a16:creationId xmlns:a16="http://schemas.microsoft.com/office/drawing/2014/main" id="{424F461B-7D19-3943-948A-FD7AC09330D7}"/>
              </a:ext>
            </a:extLst>
          </p:cNvPr>
          <p:cNvSpPr/>
          <p:nvPr/>
        </p:nvSpPr>
        <p:spPr>
          <a:xfrm flipH="1">
            <a:off x="6635652" y="4545146"/>
            <a:ext cx="421640" cy="433388"/>
          </a:xfrm>
          <a:prstGeom prst="ben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6592131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a:xfrm>
            <a:off x="628649" y="1490346"/>
            <a:ext cx="7886700" cy="2700654"/>
          </a:xfrm>
        </p:spPr>
        <p:txBody>
          <a:bodyPr>
            <a:normAutofit/>
          </a:bodyPr>
          <a:lstStyle/>
          <a:p>
            <a:pPr>
              <a:lnSpc>
                <a:spcPct val="150000"/>
              </a:lnSpc>
            </a:pPr>
            <a:r>
              <a:rPr lang="ja-JP" altLang="en-US" sz="2400"/>
              <a:t>自動運転車群制御アルゴリズムのモデル化</a:t>
            </a:r>
            <a:endParaRPr lang="en-US" altLang="ja-JP" sz="2400" dirty="0"/>
          </a:p>
          <a:p>
            <a:pPr>
              <a:lnSpc>
                <a:spcPct val="150000"/>
              </a:lnSpc>
            </a:pPr>
            <a:r>
              <a:rPr lang="ja-JP" altLang="en-US" sz="2400"/>
              <a:t>群制御アルゴリズムが衝突回避や時間制約などの性質を満たすか形式的に記述し，モデル検査を用いた検証</a:t>
            </a:r>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Tree>
    <p:extLst>
      <p:ext uri="{BB962C8B-B14F-4D97-AF65-F5344CB8AC3E}">
        <p14:creationId xmlns:p14="http://schemas.microsoft.com/office/powerpoint/2010/main" val="410769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1413E3-DB2D-EA4F-8535-2D9B6400043E}"/>
              </a:ext>
            </a:extLst>
          </p:cNvPr>
          <p:cNvSpPr>
            <a:spLocks noGrp="1"/>
          </p:cNvSpPr>
          <p:nvPr>
            <p:ph type="title"/>
          </p:nvPr>
        </p:nvSpPr>
        <p:spPr/>
        <p:txBody>
          <a:bodyPr/>
          <a:lstStyle/>
          <a:p>
            <a:r>
              <a:rPr kumimoji="1" lang="ja-JP" altLang="en-US"/>
              <a:t>研究背景</a:t>
            </a:r>
          </a:p>
        </p:txBody>
      </p:sp>
      <p:sp>
        <p:nvSpPr>
          <p:cNvPr id="3" name="コンテンツ プレースホルダー 2">
            <a:extLst>
              <a:ext uri="{FF2B5EF4-FFF2-40B4-BE49-F238E27FC236}">
                <a16:creationId xmlns:a16="http://schemas.microsoft.com/office/drawing/2014/main" id="{BFBF7C20-54FA-8F49-A6EE-53654EF05583}"/>
              </a:ext>
            </a:extLst>
          </p:cNvPr>
          <p:cNvSpPr>
            <a:spLocks noGrp="1"/>
          </p:cNvSpPr>
          <p:nvPr>
            <p:ph idx="1"/>
          </p:nvPr>
        </p:nvSpPr>
        <p:spPr>
          <a:xfrm>
            <a:off x="581192" y="1823011"/>
            <a:ext cx="7989752" cy="1442297"/>
          </a:xfrm>
        </p:spPr>
        <p:txBody>
          <a:bodyPr>
            <a:normAutofit/>
          </a:bodyPr>
          <a:lstStyle/>
          <a:p>
            <a:r>
              <a:rPr kumimoji="1" lang="ja-JP" altLang="en-US" sz="2000"/>
              <a:t>自動運転技術が発達している</a:t>
            </a:r>
            <a:endParaRPr kumimoji="1" lang="en-US" altLang="ja-JP" sz="2000" dirty="0"/>
          </a:p>
          <a:p>
            <a:r>
              <a:rPr kumimoji="1" lang="ja-JP" altLang="en-US" sz="2000"/>
              <a:t>高速道路や限定地域での特定条件下におけるレベル４が普及することが目指されている</a:t>
            </a:r>
          </a:p>
        </p:txBody>
      </p:sp>
      <p:sp>
        <p:nvSpPr>
          <p:cNvPr id="6" name="スライド番号プレースホルダー 5">
            <a:extLst>
              <a:ext uri="{FF2B5EF4-FFF2-40B4-BE49-F238E27FC236}">
                <a16:creationId xmlns:a16="http://schemas.microsoft.com/office/drawing/2014/main" id="{C6F0D0B4-76BA-6D43-9A1C-FA5465D9BBF5}"/>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pic>
        <p:nvPicPr>
          <p:cNvPr id="7" name="コンテンツ プレースホルダー 4">
            <a:extLst>
              <a:ext uri="{FF2B5EF4-FFF2-40B4-BE49-F238E27FC236}">
                <a16:creationId xmlns:a16="http://schemas.microsoft.com/office/drawing/2014/main" id="{AD003A3B-D37A-BF48-9A83-ED9DDEA9B042}"/>
              </a:ext>
            </a:extLst>
          </p:cNvPr>
          <p:cNvPicPr>
            <a:picLocks noChangeAspect="1"/>
          </p:cNvPicPr>
          <p:nvPr/>
        </p:nvPicPr>
        <p:blipFill>
          <a:blip r:embed="rId3"/>
          <a:stretch>
            <a:fillRect/>
          </a:stretch>
        </p:blipFill>
        <p:spPr>
          <a:xfrm>
            <a:off x="2026267" y="3073349"/>
            <a:ext cx="5146018" cy="3066094"/>
          </a:xfrm>
          <a:prstGeom prst="rect">
            <a:avLst/>
          </a:prstGeom>
        </p:spPr>
      </p:pic>
      <p:sp>
        <p:nvSpPr>
          <p:cNvPr id="8" name="テキスト ボックス 7">
            <a:extLst>
              <a:ext uri="{FF2B5EF4-FFF2-40B4-BE49-F238E27FC236}">
                <a16:creationId xmlns:a16="http://schemas.microsoft.com/office/drawing/2014/main" id="{33248E37-6BED-004B-AB56-87C267C01228}"/>
              </a:ext>
            </a:extLst>
          </p:cNvPr>
          <p:cNvSpPr txBox="1"/>
          <p:nvPr/>
        </p:nvSpPr>
        <p:spPr>
          <a:xfrm>
            <a:off x="183088" y="6200277"/>
            <a:ext cx="6469916" cy="369332"/>
          </a:xfrm>
          <a:prstGeom prst="rect">
            <a:avLst/>
          </a:prstGeom>
          <a:noFill/>
        </p:spPr>
        <p:txBody>
          <a:bodyPr wrap="square" rtlCol="0">
            <a:spAutoFit/>
          </a:bodyPr>
          <a:lstStyle/>
          <a:p>
            <a:r>
              <a:rPr lang="ja-JP" altLang="en-US">
                <a:latin typeface="Meiryo" panose="020B0604030504040204" pitchFamily="34" charset="-128"/>
                <a:ea typeface="Meiryo" panose="020B0604030504040204" pitchFamily="34" charset="-128"/>
              </a:rPr>
              <a:t>出典：官民 </a:t>
            </a:r>
            <a:r>
              <a:rPr lang="en" altLang="ja-JP" dirty="0">
                <a:latin typeface="Meiryo" panose="020B0604030504040204" pitchFamily="34" charset="-128"/>
                <a:ea typeface="Meiryo" panose="020B0604030504040204" pitchFamily="34" charset="-128"/>
              </a:rPr>
              <a:t>ITS </a:t>
            </a:r>
            <a:r>
              <a:rPr lang="ja-JP" altLang="en-US">
                <a:latin typeface="Meiryo" panose="020B0604030504040204" pitchFamily="34" charset="-128"/>
                <a:ea typeface="Meiryo" panose="020B0604030504040204" pitchFamily="34" charset="-128"/>
              </a:rPr>
              <a:t>構想・ロードマップ </a:t>
            </a:r>
            <a:r>
              <a:rPr lang="en-US" altLang="ja-JP" dirty="0">
                <a:latin typeface="Meiryo" panose="020B0604030504040204" pitchFamily="34" charset="-128"/>
                <a:ea typeface="Meiryo" panose="020B0604030504040204" pitchFamily="34" charset="-128"/>
              </a:rPr>
              <a:t>2018</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3621910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Tree>
    <p:extLst>
      <p:ext uri="{BB962C8B-B14F-4D97-AF65-F5344CB8AC3E}">
        <p14:creationId xmlns:p14="http://schemas.microsoft.com/office/powerpoint/2010/main" val="30768894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normAutofit fontScale="92500" lnSpcReduction="10000"/>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spTree>
    <p:extLst>
      <p:ext uri="{BB962C8B-B14F-4D97-AF65-F5344CB8AC3E}">
        <p14:creationId xmlns:p14="http://schemas.microsoft.com/office/powerpoint/2010/main" val="22714665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モデル（使用権モデル）</a:t>
            </a:r>
            <a:endParaRPr kumimoji="1" lang="ja-JP" altLang="en-US" sz="4000"/>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23</a:t>
            </a:fld>
            <a:endParaRPr lang="ja-JP" altLang="en-US"/>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Tree>
    <p:extLst>
      <p:ext uri="{BB962C8B-B14F-4D97-AF65-F5344CB8AC3E}">
        <p14:creationId xmlns:p14="http://schemas.microsoft.com/office/powerpoint/2010/main" val="16527223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24</a:t>
            </a:fld>
            <a:endParaRPr lang="ja-JP" altLang="en-US"/>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Tree>
    <p:extLst>
      <p:ext uri="{BB962C8B-B14F-4D97-AF65-F5344CB8AC3E}">
        <p14:creationId xmlns:p14="http://schemas.microsoft.com/office/powerpoint/2010/main" val="2206989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25</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Tree>
    <p:extLst>
      <p:ext uri="{BB962C8B-B14F-4D97-AF65-F5344CB8AC3E}">
        <p14:creationId xmlns:p14="http://schemas.microsoft.com/office/powerpoint/2010/main" val="7392363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fontScale="92500"/>
          </a:bodyPr>
          <a:lstStyle/>
          <a:p>
            <a:pPr>
              <a:lnSpc>
                <a:spcPct val="150000"/>
              </a:lnSpc>
            </a:pPr>
            <a:r>
              <a:rPr lang="ja-JP" altLang="en-US" sz="2400"/>
              <a:t>使用権の取得により交差点通過の排他制御が適切であることが確認できる</a:t>
            </a:r>
            <a:endParaRPr kumimoji="1" lang="ja-JP" altLang="en-US" sz="2400"/>
          </a:p>
        </p:txBody>
      </p:sp>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26</a:t>
            </a:fld>
            <a:endParaRPr lang="ja-JP" altLang="en-US"/>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Tree>
    <p:extLst>
      <p:ext uri="{BB962C8B-B14F-4D97-AF65-F5344CB8AC3E}">
        <p14:creationId xmlns:p14="http://schemas.microsoft.com/office/powerpoint/2010/main" val="16578610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27</a:t>
            </a:fld>
            <a:endParaRPr lang="ja-JP" altLang="en-US"/>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Tree>
    <p:extLst>
      <p:ext uri="{BB962C8B-B14F-4D97-AF65-F5344CB8AC3E}">
        <p14:creationId xmlns:p14="http://schemas.microsoft.com/office/powerpoint/2010/main" val="9934511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28</a:t>
            </a:fld>
            <a:endParaRPr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Tree>
    <p:extLst>
      <p:ext uri="{BB962C8B-B14F-4D97-AF65-F5344CB8AC3E}">
        <p14:creationId xmlns:p14="http://schemas.microsoft.com/office/powerpoint/2010/main" val="3467172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29</a:t>
            </a:fld>
            <a:endParaRPr lang="ja-JP" altLang="en-US"/>
          </a:p>
        </p:txBody>
      </p:sp>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Tree>
    <p:extLst>
      <p:ext uri="{BB962C8B-B14F-4D97-AF65-F5344CB8AC3E}">
        <p14:creationId xmlns:p14="http://schemas.microsoft.com/office/powerpoint/2010/main" val="823686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研究背景と目的</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581192" y="2028825"/>
            <a:ext cx="7989752" cy="3315336"/>
          </a:xfrm>
        </p:spPr>
        <p:txBody>
          <a:bodyPr>
            <a:normAutofit/>
          </a:bodyPr>
          <a:lstStyle/>
          <a:p>
            <a:pPr>
              <a:lnSpc>
                <a:spcPct val="150000"/>
              </a:lnSpc>
            </a:pPr>
            <a:r>
              <a:rPr lang="ja-JP" altLang="en-US" sz="2000"/>
              <a:t>多量の自動運転車で構成された都市空間において，</a:t>
            </a:r>
          </a:p>
          <a:p>
            <a:pPr marL="0" indent="0">
              <a:lnSpc>
                <a:spcPct val="150000"/>
              </a:lnSpc>
              <a:buNone/>
            </a:pPr>
            <a:r>
              <a:rPr lang="en-US" altLang="ja-JP" sz="2000" dirty="0"/>
              <a:t>	</a:t>
            </a:r>
            <a:r>
              <a:rPr lang="ja-JP" altLang="en-US" sz="2000"/>
              <a:t>渋滞やデッドロックが発生する可能性がある．</a:t>
            </a:r>
            <a:endParaRPr lang="en-US" altLang="ja-JP" sz="2000" dirty="0"/>
          </a:p>
          <a:p>
            <a:pPr>
              <a:lnSpc>
                <a:spcPct val="150000"/>
              </a:lnSpc>
            </a:pPr>
            <a:r>
              <a:rPr lang="ja-JP" altLang="en-US" sz="2000"/>
              <a:t>効率的な自動運転車群制御アルゴリズムが必要となる．</a:t>
            </a:r>
          </a:p>
          <a:p>
            <a:pPr>
              <a:lnSpc>
                <a:spcPct val="150000"/>
              </a:lnSpc>
            </a:pPr>
            <a:r>
              <a:rPr kumimoji="1" lang="ja-JP" altLang="en-US" sz="2000"/>
              <a:t>群制御アルゴリズムを形式的に記述し，検証</a:t>
            </a:r>
            <a:r>
              <a:rPr lang="ja-JP" altLang="en-US" sz="2000"/>
              <a:t>する</a:t>
            </a:r>
            <a:r>
              <a:rPr kumimoji="1" lang="ja-JP" altLang="en-US" sz="2000"/>
              <a:t>手法を提案することを目的とする．</a:t>
            </a:r>
            <a:endParaRPr kumimoji="1" lang="en-US" altLang="ja-JP" sz="2000" dirty="0"/>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Tree>
    <p:extLst>
      <p:ext uri="{BB962C8B-B14F-4D97-AF65-F5344CB8AC3E}">
        <p14:creationId xmlns:p14="http://schemas.microsoft.com/office/powerpoint/2010/main" val="1536334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30</a:t>
            </a:fld>
            <a:endParaRPr lang="ja-JP" altLang="en-US"/>
          </a:p>
        </p:txBody>
      </p:sp>
    </p:spTree>
    <p:extLst>
      <p:ext uri="{BB962C8B-B14F-4D97-AF65-F5344CB8AC3E}">
        <p14:creationId xmlns:p14="http://schemas.microsoft.com/office/powerpoint/2010/main" val="26109932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31</a:t>
            </a:fld>
            <a:endParaRPr lang="ja-JP" altLang="en-US"/>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Tree>
    <p:extLst>
      <p:ext uri="{BB962C8B-B14F-4D97-AF65-F5344CB8AC3E}">
        <p14:creationId xmlns:p14="http://schemas.microsoft.com/office/powerpoint/2010/main" val="35019657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32</a:t>
            </a:fld>
            <a:endParaRPr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Tree>
    <p:extLst>
      <p:ext uri="{BB962C8B-B14F-4D97-AF65-F5344CB8AC3E}">
        <p14:creationId xmlns:p14="http://schemas.microsoft.com/office/powerpoint/2010/main" val="29990303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33</a:t>
            </a:fld>
            <a:endParaRPr lang="ja-JP" altLang="en-US"/>
          </a:p>
        </p:txBody>
      </p:sp>
    </p:spTree>
    <p:extLst>
      <p:ext uri="{BB962C8B-B14F-4D97-AF65-F5344CB8AC3E}">
        <p14:creationId xmlns:p14="http://schemas.microsoft.com/office/powerpoint/2010/main" val="166115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BAD1E0-3E17-5B48-BCFC-03ADFDBDC3EB}"/>
              </a:ext>
            </a:extLst>
          </p:cNvPr>
          <p:cNvSpPr>
            <a:spLocks noGrp="1"/>
          </p:cNvSpPr>
          <p:nvPr>
            <p:ph type="title"/>
          </p:nvPr>
        </p:nvSpPr>
        <p:spPr/>
        <p:txBody>
          <a:bodyPr/>
          <a:lstStyle/>
          <a:p>
            <a:r>
              <a:rPr kumimoji="1" lang="ja-JP" altLang="en-US"/>
              <a:t>手法</a:t>
            </a:r>
          </a:p>
        </p:txBody>
      </p:sp>
      <p:sp>
        <p:nvSpPr>
          <p:cNvPr id="3" name="コンテンツ プレースホルダー 2">
            <a:extLst>
              <a:ext uri="{FF2B5EF4-FFF2-40B4-BE49-F238E27FC236}">
                <a16:creationId xmlns:a16="http://schemas.microsoft.com/office/drawing/2014/main" id="{9C8468CF-D969-8541-8A18-CE97AEF774AA}"/>
              </a:ext>
            </a:extLst>
          </p:cNvPr>
          <p:cNvSpPr>
            <a:spLocks noGrp="1"/>
          </p:cNvSpPr>
          <p:nvPr>
            <p:ph idx="1"/>
          </p:nvPr>
        </p:nvSpPr>
        <p:spPr>
          <a:xfrm>
            <a:off x="431800" y="2228003"/>
            <a:ext cx="8243888" cy="2496397"/>
          </a:xfrm>
        </p:spPr>
        <p:txBody>
          <a:bodyPr>
            <a:normAutofit/>
          </a:bodyPr>
          <a:lstStyle/>
          <a:p>
            <a:pPr marL="0" indent="0">
              <a:buNone/>
            </a:pPr>
            <a:r>
              <a:rPr lang="ja-JP" altLang="en-US" sz="2000"/>
              <a:t>アルゴリズムの性質を検証するためにすべての実行パスを網羅するテストケースを設定することは困難である．</a:t>
            </a:r>
            <a:endParaRPr lang="en-US" altLang="ja-JP" sz="2000" dirty="0"/>
          </a:p>
          <a:p>
            <a:pPr marL="0" indent="0">
              <a:buNone/>
            </a:pPr>
            <a:r>
              <a:rPr lang="ja-JP" altLang="en-US" sz="2000"/>
              <a:t>ゆえに</a:t>
            </a:r>
            <a:r>
              <a:rPr kumimoji="1" lang="ja-JP" altLang="en-US" sz="2000"/>
              <a:t>，起こり得る状態を網羅的に探索できるモデル検査を用いる．</a:t>
            </a:r>
            <a:endParaRPr kumimoji="1" lang="en-US" altLang="ja-JP" sz="2000" dirty="0"/>
          </a:p>
          <a:p>
            <a:pPr marL="0" indent="0">
              <a:buNone/>
            </a:pPr>
            <a:r>
              <a:rPr lang="ja-JP" altLang="en-US" sz="2000"/>
              <a:t>検証対象が自動運転車であるため，通過時間を考慮できる時間制約の扱えるモデル検査ツールを採用する．</a:t>
            </a:r>
            <a:endParaRPr kumimoji="1" lang="ja-JP" altLang="en-US" sz="2000"/>
          </a:p>
        </p:txBody>
      </p:sp>
      <p:sp>
        <p:nvSpPr>
          <p:cNvPr id="6" name="スライド番号プレースホルダー 5">
            <a:extLst>
              <a:ext uri="{FF2B5EF4-FFF2-40B4-BE49-F238E27FC236}">
                <a16:creationId xmlns:a16="http://schemas.microsoft.com/office/drawing/2014/main" id="{CD8B789A-958B-2A4B-A127-EA949F4819BC}"/>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pic>
        <p:nvPicPr>
          <p:cNvPr id="5" name="図 4">
            <a:extLst>
              <a:ext uri="{FF2B5EF4-FFF2-40B4-BE49-F238E27FC236}">
                <a16:creationId xmlns:a16="http://schemas.microsoft.com/office/drawing/2014/main" id="{2F4A7A31-E493-7942-A6F2-7D9392089BC0}"/>
              </a:ext>
            </a:extLst>
          </p:cNvPr>
          <p:cNvPicPr>
            <a:picLocks noChangeAspect="1"/>
          </p:cNvPicPr>
          <p:nvPr/>
        </p:nvPicPr>
        <p:blipFill>
          <a:blip r:embed="rId3"/>
          <a:stretch>
            <a:fillRect/>
          </a:stretch>
        </p:blipFill>
        <p:spPr>
          <a:xfrm>
            <a:off x="5907818" y="4359817"/>
            <a:ext cx="2607531" cy="1996534"/>
          </a:xfrm>
          <a:prstGeom prst="rect">
            <a:avLst/>
          </a:prstGeom>
        </p:spPr>
      </p:pic>
      <p:sp>
        <p:nvSpPr>
          <p:cNvPr id="4" name="正方形/長方形 3">
            <a:extLst>
              <a:ext uri="{FF2B5EF4-FFF2-40B4-BE49-F238E27FC236}">
                <a16:creationId xmlns:a16="http://schemas.microsoft.com/office/drawing/2014/main" id="{4DF2512C-1B2A-D946-9BE8-B929FA4DC2D9}"/>
              </a:ext>
            </a:extLst>
          </p:cNvPr>
          <p:cNvSpPr/>
          <p:nvPr/>
        </p:nvSpPr>
        <p:spPr>
          <a:xfrm>
            <a:off x="6011186" y="4446104"/>
            <a:ext cx="445273" cy="2782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フリーフォーム 20">
            <a:extLst>
              <a:ext uri="{FF2B5EF4-FFF2-40B4-BE49-F238E27FC236}">
                <a16:creationId xmlns:a16="http://schemas.microsoft.com/office/drawing/2014/main" id="{88E27E46-DDD9-6347-AAE6-AEE222F4EFBE}"/>
              </a:ext>
            </a:extLst>
          </p:cNvPr>
          <p:cNvSpPr/>
          <p:nvPr/>
        </p:nvSpPr>
        <p:spPr>
          <a:xfrm>
            <a:off x="7020752" y="4724400"/>
            <a:ext cx="238789" cy="1302688"/>
          </a:xfrm>
          <a:custGeom>
            <a:avLst/>
            <a:gdLst>
              <a:gd name="connsiteX0" fmla="*/ 294198 w 294198"/>
              <a:gd name="connsiteY0" fmla="*/ 0 h 1439187"/>
              <a:gd name="connsiteX1" fmla="*/ 238539 w 294198"/>
              <a:gd name="connsiteY1" fmla="*/ 47708 h 1439187"/>
              <a:gd name="connsiteX2" fmla="*/ 206734 w 294198"/>
              <a:gd name="connsiteY2" fmla="*/ 95416 h 1439187"/>
              <a:gd name="connsiteX3" fmla="*/ 143124 w 294198"/>
              <a:gd name="connsiteY3" fmla="*/ 166978 h 1439187"/>
              <a:gd name="connsiteX4" fmla="*/ 135172 w 294198"/>
              <a:gd name="connsiteY4" fmla="*/ 190832 h 1439187"/>
              <a:gd name="connsiteX5" fmla="*/ 119270 w 294198"/>
              <a:gd name="connsiteY5" fmla="*/ 214686 h 1439187"/>
              <a:gd name="connsiteX6" fmla="*/ 111318 w 294198"/>
              <a:gd name="connsiteY6" fmla="*/ 238540 h 1439187"/>
              <a:gd name="connsiteX7" fmla="*/ 63610 w 294198"/>
              <a:gd name="connsiteY7" fmla="*/ 310101 h 1439187"/>
              <a:gd name="connsiteX8" fmla="*/ 47708 w 294198"/>
              <a:gd name="connsiteY8" fmla="*/ 333955 h 1439187"/>
              <a:gd name="connsiteX9" fmla="*/ 23854 w 294198"/>
              <a:gd name="connsiteY9" fmla="*/ 381663 h 1439187"/>
              <a:gd name="connsiteX10" fmla="*/ 15903 w 294198"/>
              <a:gd name="connsiteY10" fmla="*/ 405517 h 1439187"/>
              <a:gd name="connsiteX11" fmla="*/ 0 w 294198"/>
              <a:gd name="connsiteY11" fmla="*/ 644056 h 1439187"/>
              <a:gd name="connsiteX12" fmla="*/ 7951 w 294198"/>
              <a:gd name="connsiteY12" fmla="*/ 787180 h 1439187"/>
              <a:gd name="connsiteX13" fmla="*/ 23854 w 294198"/>
              <a:gd name="connsiteY13" fmla="*/ 850790 h 1439187"/>
              <a:gd name="connsiteX14" fmla="*/ 39757 w 294198"/>
              <a:gd name="connsiteY14" fmla="*/ 930303 h 1439187"/>
              <a:gd name="connsiteX15" fmla="*/ 47708 w 294198"/>
              <a:gd name="connsiteY15" fmla="*/ 962108 h 1439187"/>
              <a:gd name="connsiteX16" fmla="*/ 55659 w 294198"/>
              <a:gd name="connsiteY16" fmla="*/ 1001865 h 1439187"/>
              <a:gd name="connsiteX17" fmla="*/ 71562 w 294198"/>
              <a:gd name="connsiteY17" fmla="*/ 1049573 h 1439187"/>
              <a:gd name="connsiteX18" fmla="*/ 79513 w 294198"/>
              <a:gd name="connsiteY18" fmla="*/ 1073427 h 1439187"/>
              <a:gd name="connsiteX19" fmla="*/ 87464 w 294198"/>
              <a:gd name="connsiteY19" fmla="*/ 1105232 h 1439187"/>
              <a:gd name="connsiteX20" fmla="*/ 103367 w 294198"/>
              <a:gd name="connsiteY20" fmla="*/ 1152940 h 1439187"/>
              <a:gd name="connsiteX21" fmla="*/ 111318 w 294198"/>
              <a:gd name="connsiteY21" fmla="*/ 1192696 h 1439187"/>
              <a:gd name="connsiteX22" fmla="*/ 127221 w 294198"/>
              <a:gd name="connsiteY22" fmla="*/ 1240404 h 1439187"/>
              <a:gd name="connsiteX23" fmla="*/ 135172 w 294198"/>
              <a:gd name="connsiteY23" fmla="*/ 1264258 h 1439187"/>
              <a:gd name="connsiteX24" fmla="*/ 151075 w 294198"/>
              <a:gd name="connsiteY24" fmla="*/ 1311966 h 1439187"/>
              <a:gd name="connsiteX25" fmla="*/ 159026 w 294198"/>
              <a:gd name="connsiteY25" fmla="*/ 1335820 h 1439187"/>
              <a:gd name="connsiteX26" fmla="*/ 174929 w 294198"/>
              <a:gd name="connsiteY26" fmla="*/ 1359673 h 1439187"/>
              <a:gd name="connsiteX27" fmla="*/ 190831 w 294198"/>
              <a:gd name="connsiteY27" fmla="*/ 1407381 h 1439187"/>
              <a:gd name="connsiteX28" fmla="*/ 206734 w 294198"/>
              <a:gd name="connsiteY28" fmla="*/ 1439187 h 1439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94198" h="1439187">
                <a:moveTo>
                  <a:pt x="294198" y="0"/>
                </a:moveTo>
                <a:cubicBezTo>
                  <a:pt x="275645" y="15903"/>
                  <a:pt x="255051" y="29695"/>
                  <a:pt x="238539" y="47708"/>
                </a:cubicBezTo>
                <a:cubicBezTo>
                  <a:pt x="225624" y="61797"/>
                  <a:pt x="220249" y="81901"/>
                  <a:pt x="206734" y="95416"/>
                </a:cubicBezTo>
                <a:cubicBezTo>
                  <a:pt x="185656" y="116494"/>
                  <a:pt x="157314" y="138598"/>
                  <a:pt x="143124" y="166978"/>
                </a:cubicBezTo>
                <a:cubicBezTo>
                  <a:pt x="139376" y="174475"/>
                  <a:pt x="138920" y="183335"/>
                  <a:pt x="135172" y="190832"/>
                </a:cubicBezTo>
                <a:cubicBezTo>
                  <a:pt x="130898" y="199379"/>
                  <a:pt x="123544" y="206139"/>
                  <a:pt x="119270" y="214686"/>
                </a:cubicBezTo>
                <a:cubicBezTo>
                  <a:pt x="115522" y="222183"/>
                  <a:pt x="115388" y="231213"/>
                  <a:pt x="111318" y="238540"/>
                </a:cubicBezTo>
                <a:cubicBezTo>
                  <a:pt x="111314" y="238548"/>
                  <a:pt x="71564" y="298171"/>
                  <a:pt x="63610" y="310101"/>
                </a:cubicBezTo>
                <a:cubicBezTo>
                  <a:pt x="58309" y="318052"/>
                  <a:pt x="50730" y="324889"/>
                  <a:pt x="47708" y="333955"/>
                </a:cubicBezTo>
                <a:cubicBezTo>
                  <a:pt x="36735" y="366875"/>
                  <a:pt x="44406" y="350835"/>
                  <a:pt x="23854" y="381663"/>
                </a:cubicBezTo>
                <a:cubicBezTo>
                  <a:pt x="21204" y="389614"/>
                  <a:pt x="17936" y="397386"/>
                  <a:pt x="15903" y="405517"/>
                </a:cubicBezTo>
                <a:cubicBezTo>
                  <a:pt x="-4058" y="485358"/>
                  <a:pt x="3596" y="554151"/>
                  <a:pt x="0" y="644056"/>
                </a:cubicBezTo>
                <a:cubicBezTo>
                  <a:pt x="2650" y="691764"/>
                  <a:pt x="2474" y="739713"/>
                  <a:pt x="7951" y="787180"/>
                </a:cubicBezTo>
                <a:cubicBezTo>
                  <a:pt x="10456" y="808892"/>
                  <a:pt x="19568" y="829359"/>
                  <a:pt x="23854" y="850790"/>
                </a:cubicBezTo>
                <a:cubicBezTo>
                  <a:pt x="29155" y="877294"/>
                  <a:pt x="33202" y="904081"/>
                  <a:pt x="39757" y="930303"/>
                </a:cubicBezTo>
                <a:cubicBezTo>
                  <a:pt x="42407" y="940905"/>
                  <a:pt x="45337" y="951440"/>
                  <a:pt x="47708" y="962108"/>
                </a:cubicBezTo>
                <a:cubicBezTo>
                  <a:pt x="50640" y="975301"/>
                  <a:pt x="52103" y="988826"/>
                  <a:pt x="55659" y="1001865"/>
                </a:cubicBezTo>
                <a:cubicBezTo>
                  <a:pt x="60070" y="1018037"/>
                  <a:pt x="66261" y="1033670"/>
                  <a:pt x="71562" y="1049573"/>
                </a:cubicBezTo>
                <a:cubicBezTo>
                  <a:pt x="74212" y="1057524"/>
                  <a:pt x="77480" y="1065296"/>
                  <a:pt x="79513" y="1073427"/>
                </a:cubicBezTo>
                <a:cubicBezTo>
                  <a:pt x="82163" y="1084029"/>
                  <a:pt x="84324" y="1094765"/>
                  <a:pt x="87464" y="1105232"/>
                </a:cubicBezTo>
                <a:cubicBezTo>
                  <a:pt x="92281" y="1121288"/>
                  <a:pt x="100080" y="1136503"/>
                  <a:pt x="103367" y="1152940"/>
                </a:cubicBezTo>
                <a:cubicBezTo>
                  <a:pt x="106017" y="1166192"/>
                  <a:pt x="107762" y="1179658"/>
                  <a:pt x="111318" y="1192696"/>
                </a:cubicBezTo>
                <a:cubicBezTo>
                  <a:pt x="115729" y="1208868"/>
                  <a:pt x="121920" y="1224501"/>
                  <a:pt x="127221" y="1240404"/>
                </a:cubicBezTo>
                <a:lnTo>
                  <a:pt x="135172" y="1264258"/>
                </a:lnTo>
                <a:lnTo>
                  <a:pt x="151075" y="1311966"/>
                </a:lnTo>
                <a:cubicBezTo>
                  <a:pt x="153725" y="1319917"/>
                  <a:pt x="154377" y="1328846"/>
                  <a:pt x="159026" y="1335820"/>
                </a:cubicBezTo>
                <a:lnTo>
                  <a:pt x="174929" y="1359673"/>
                </a:lnTo>
                <a:lnTo>
                  <a:pt x="190831" y="1407381"/>
                </a:lnTo>
                <a:cubicBezTo>
                  <a:pt x="199967" y="1434790"/>
                  <a:pt x="192857" y="1425309"/>
                  <a:pt x="206734" y="1439187"/>
                </a:cubicBezTo>
              </a:path>
            </a:pathLst>
          </a:cu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3" name="直線矢印コネクタ 22">
            <a:extLst>
              <a:ext uri="{FF2B5EF4-FFF2-40B4-BE49-F238E27FC236}">
                <a16:creationId xmlns:a16="http://schemas.microsoft.com/office/drawing/2014/main" id="{55E2501B-9ED6-3646-A4D1-E80F94AF3CDC}"/>
              </a:ext>
            </a:extLst>
          </p:cNvPr>
          <p:cNvCxnSpPr>
            <a:cxnSpLocks/>
            <a:stCxn id="21" idx="28"/>
          </p:cNvCxnSpPr>
          <p:nvPr/>
        </p:nvCxnSpPr>
        <p:spPr>
          <a:xfrm>
            <a:off x="7188550" y="6027088"/>
            <a:ext cx="142303" cy="111318"/>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6858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431800" y="1896745"/>
            <a:ext cx="8243888" cy="1090295"/>
          </a:xfrm>
        </p:spPr>
        <p:txBody>
          <a:bodyPr>
            <a:normAutofit/>
          </a:bodyPr>
          <a:lstStyle/>
          <a:p>
            <a:pPr marL="0" indent="0">
              <a:lnSpc>
                <a:spcPct val="110000"/>
              </a:lnSpc>
              <a:buNone/>
            </a:pPr>
            <a:r>
              <a:rPr lang="ja-JP" altLang="en-US" sz="2000"/>
              <a:t>システム上で起こり得る状態を網羅的に調べ，設計の誤りを発見する自動検証手法の一種</a:t>
            </a:r>
            <a:endParaRPr lang="en-US" altLang="ja-JP" sz="2000" dirty="0"/>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pic>
        <p:nvPicPr>
          <p:cNvPr id="7" name="コンテンツ プレースホルダー 4">
            <a:extLst>
              <a:ext uri="{FF2B5EF4-FFF2-40B4-BE49-F238E27FC236}">
                <a16:creationId xmlns:a16="http://schemas.microsoft.com/office/drawing/2014/main" id="{C9ED13C2-C0D3-F44D-9B25-C66405034C8F}"/>
              </a:ext>
            </a:extLst>
          </p:cNvPr>
          <p:cNvPicPr>
            <a:picLocks noChangeAspect="1"/>
          </p:cNvPicPr>
          <p:nvPr/>
        </p:nvPicPr>
        <p:blipFill>
          <a:blip r:embed="rId3"/>
          <a:stretch>
            <a:fillRect/>
          </a:stretch>
        </p:blipFill>
        <p:spPr>
          <a:xfrm>
            <a:off x="2152617" y="3169128"/>
            <a:ext cx="4899725" cy="2440154"/>
          </a:xfrm>
          <a:prstGeom prst="rect">
            <a:avLst/>
          </a:prstGeom>
        </p:spPr>
      </p:pic>
      <p:sp>
        <p:nvSpPr>
          <p:cNvPr id="8" name="テキスト ボックス 7">
            <a:extLst>
              <a:ext uri="{FF2B5EF4-FFF2-40B4-BE49-F238E27FC236}">
                <a16:creationId xmlns:a16="http://schemas.microsoft.com/office/drawing/2014/main" id="{FD711829-F8B0-654D-93D6-B0C60C0B64F7}"/>
              </a:ext>
            </a:extLst>
          </p:cNvPr>
          <p:cNvSpPr txBox="1"/>
          <p:nvPr/>
        </p:nvSpPr>
        <p:spPr>
          <a:xfrm>
            <a:off x="132657" y="6051310"/>
            <a:ext cx="6392091" cy="369332"/>
          </a:xfrm>
          <a:prstGeom prst="rect">
            <a:avLst/>
          </a:prstGeom>
          <a:noFill/>
        </p:spPr>
        <p:txBody>
          <a:bodyPr wrap="square" rtlCol="0">
            <a:spAutoFit/>
          </a:bodyPr>
          <a:lstStyle/>
          <a:p>
            <a:r>
              <a:rPr lang="ja-JP" altLang="en-US">
                <a:latin typeface="Meiryo" panose="020B0604030504040204" pitchFamily="34" charset="-128"/>
                <a:ea typeface="Meiryo" panose="020B0604030504040204" pitchFamily="34" charset="-128"/>
              </a:rPr>
              <a:t>出典：</a:t>
            </a:r>
            <a:r>
              <a:rPr lang="en-US" altLang="ja-JP" dirty="0">
                <a:latin typeface="Meiryo" panose="020B0604030504040204" pitchFamily="34" charset="-128"/>
                <a:ea typeface="Meiryo" panose="020B0604030504040204" pitchFamily="34" charset="-128"/>
              </a:rPr>
              <a:t>UPPAAL</a:t>
            </a:r>
            <a:r>
              <a:rPr lang="ja-JP" altLang="en-US">
                <a:latin typeface="Meiryo" panose="020B0604030504040204" pitchFamily="34" charset="-128"/>
                <a:ea typeface="Meiryo" panose="020B0604030504040204" pitchFamily="34" charset="-128"/>
              </a:rPr>
              <a:t>による性能モデル検証，近代科学社</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118BAE-42B0-2343-9489-EFC424743ACB}"/>
              </a:ext>
            </a:extLst>
          </p:cNvPr>
          <p:cNvSpPr>
            <a:spLocks noGrp="1"/>
          </p:cNvSpPr>
          <p:nvPr>
            <p:ph type="title"/>
          </p:nvPr>
        </p:nvSpPr>
        <p:spPr/>
        <p:txBody>
          <a:bodyPr/>
          <a:lstStyle/>
          <a:p>
            <a:r>
              <a:rPr kumimoji="1" lang="en-US" altLang="ja-JP" dirty="0"/>
              <a:t>UPPAAL</a:t>
            </a:r>
            <a:endParaRPr kumimoji="1" lang="ja-JP" altLang="en-US"/>
          </a:p>
        </p:txBody>
      </p:sp>
      <p:sp>
        <p:nvSpPr>
          <p:cNvPr id="3" name="コンテンツ プレースホルダー 2">
            <a:extLst>
              <a:ext uri="{FF2B5EF4-FFF2-40B4-BE49-F238E27FC236}">
                <a16:creationId xmlns:a16="http://schemas.microsoft.com/office/drawing/2014/main" id="{AB628266-6F0D-7342-8CD3-88EDFCBD1E02}"/>
              </a:ext>
            </a:extLst>
          </p:cNvPr>
          <p:cNvSpPr>
            <a:spLocks noGrp="1"/>
          </p:cNvSpPr>
          <p:nvPr>
            <p:ph idx="1"/>
          </p:nvPr>
        </p:nvSpPr>
        <p:spPr/>
        <p:txBody>
          <a:bodyPr/>
          <a:lstStyle/>
          <a:p>
            <a:pPr>
              <a:lnSpc>
                <a:spcPct val="150000"/>
              </a:lnSpc>
            </a:pPr>
            <a:r>
              <a:rPr lang="ja-JP" altLang="en-US" sz="2400"/>
              <a:t>モデル検査ツール</a:t>
            </a:r>
            <a:r>
              <a:rPr lang="en" altLang="ja-JP" sz="2400" dirty="0"/>
              <a:t>UPPAAL</a:t>
            </a:r>
            <a:endParaRPr lang="en-US" altLang="ja-JP" sz="2400" dirty="0"/>
          </a:p>
          <a:p>
            <a:pPr lvl="1">
              <a:lnSpc>
                <a:spcPct val="150000"/>
              </a:lnSpc>
            </a:pPr>
            <a:r>
              <a:rPr lang="ja-JP" altLang="en-US" sz="2000">
                <a:latin typeface="Meiryo" panose="020B0604030504040204" pitchFamily="34" charset="-128"/>
                <a:ea typeface="Meiryo" panose="020B0604030504040204" pitchFamily="34" charset="-128"/>
              </a:rPr>
              <a:t>時間制約問題を扱える</a:t>
            </a:r>
          </a:p>
          <a:p>
            <a:pPr lvl="1">
              <a:lnSpc>
                <a:spcPct val="150000"/>
              </a:lnSpc>
            </a:pPr>
            <a:r>
              <a:rPr lang="ja-JP" altLang="en-US" sz="2000">
                <a:latin typeface="Meiryo" panose="020B0604030504040204" pitchFamily="34" charset="-128"/>
                <a:ea typeface="Meiryo" panose="020B0604030504040204" pitchFamily="34" charset="-128"/>
              </a:rPr>
              <a:t>入力が</a:t>
            </a:r>
            <a:r>
              <a:rPr lang="en" altLang="ja-JP" sz="2000" dirty="0">
                <a:latin typeface="Meiryo" panose="020B0604030504040204" pitchFamily="34" charset="-128"/>
                <a:ea typeface="Meiryo" panose="020B0604030504040204" pitchFamily="34" charset="-128"/>
              </a:rPr>
              <a:t>GUI</a:t>
            </a:r>
            <a:r>
              <a:rPr lang="ja-JP" altLang="en-US" sz="2000">
                <a:latin typeface="Meiryo" panose="020B0604030504040204" pitchFamily="34" charset="-128"/>
                <a:ea typeface="Meiryo" panose="020B0604030504040204" pitchFamily="34" charset="-128"/>
              </a:rPr>
              <a:t>ベースのため，直感的に把握できる</a:t>
            </a:r>
          </a:p>
          <a:p>
            <a:pPr lvl="1">
              <a:lnSpc>
                <a:spcPct val="150000"/>
              </a:lnSpc>
            </a:pPr>
            <a:r>
              <a:rPr lang="ja-JP" altLang="en-US" sz="2000">
                <a:latin typeface="Meiryo" panose="020B0604030504040204" pitchFamily="34" charset="-128"/>
                <a:ea typeface="Meiryo" panose="020B0604030504040204" pitchFamily="34" charset="-128"/>
              </a:rPr>
              <a:t>検証と</a:t>
            </a:r>
            <a:r>
              <a:rPr lang="en" altLang="ja-JP" sz="2000" dirty="0">
                <a:latin typeface="Meiryo" panose="020B0604030504040204" pitchFamily="34" charset="-128"/>
                <a:ea typeface="Meiryo" panose="020B0604030504040204" pitchFamily="34" charset="-128"/>
              </a:rPr>
              <a:t>GUI</a:t>
            </a:r>
            <a:r>
              <a:rPr lang="ja-JP" altLang="en-US" sz="2000">
                <a:latin typeface="Meiryo" panose="020B0604030504040204" pitchFamily="34" charset="-128"/>
                <a:ea typeface="Meiryo" panose="020B0604030504040204" pitchFamily="34" charset="-128"/>
              </a:rPr>
              <a:t>による反例トレース</a:t>
            </a:r>
          </a:p>
          <a:p>
            <a:pPr lvl="1">
              <a:lnSpc>
                <a:spcPct val="150000"/>
              </a:lnSpc>
            </a:pPr>
            <a:r>
              <a:rPr lang="ja-JP" altLang="en-US" sz="2000">
                <a:latin typeface="Meiryo" panose="020B0604030504040204" pitchFamily="34" charset="-128"/>
                <a:ea typeface="Meiryo" panose="020B0604030504040204" pitchFamily="34" charset="-128"/>
              </a:rPr>
              <a:t>最短時間で違反状態に到達する反例の出力</a:t>
            </a:r>
          </a:p>
          <a:p>
            <a:pPr lvl="1"/>
            <a:endParaRPr lang="ja-JP" altLang="en-US" sz="1600">
              <a:latin typeface="Meiryo" panose="020B0604030504040204" pitchFamily="34" charset="-128"/>
              <a:ea typeface="Meiryo" panose="020B0604030504040204" pitchFamily="34" charset="-128"/>
            </a:endParaRPr>
          </a:p>
          <a:p>
            <a:endParaRPr kumimoji="1" lang="ja-JP" altLang="en-US"/>
          </a:p>
        </p:txBody>
      </p:sp>
      <p:sp>
        <p:nvSpPr>
          <p:cNvPr id="6" name="スライド番号プレースホルダー 5">
            <a:extLst>
              <a:ext uri="{FF2B5EF4-FFF2-40B4-BE49-F238E27FC236}">
                <a16:creationId xmlns:a16="http://schemas.microsoft.com/office/drawing/2014/main" id="{DF8FCCD7-78BD-0947-BC27-EA4E7AEB2372}"/>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4023645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913314-FA37-B842-8E86-B74893BC613D}"/>
              </a:ext>
            </a:extLst>
          </p:cNvPr>
          <p:cNvSpPr>
            <a:spLocks noGrp="1"/>
          </p:cNvSpPr>
          <p:nvPr>
            <p:ph type="title"/>
          </p:nvPr>
        </p:nvSpPr>
        <p:spPr/>
        <p:txBody>
          <a:bodyPr/>
          <a:lstStyle/>
          <a:p>
            <a:r>
              <a:rPr kumimoji="1" lang="ja-JP" altLang="en-US"/>
              <a:t>交差点通過車両モデル</a:t>
            </a:r>
          </a:p>
        </p:txBody>
      </p:sp>
      <p:sp>
        <p:nvSpPr>
          <p:cNvPr id="3" name="コンテンツ プレースホルダー 2">
            <a:extLst>
              <a:ext uri="{FF2B5EF4-FFF2-40B4-BE49-F238E27FC236}">
                <a16:creationId xmlns:a16="http://schemas.microsoft.com/office/drawing/2014/main" id="{D6C82DED-0BF6-044E-B05F-BB1B473EA37A}"/>
              </a:ext>
            </a:extLst>
          </p:cNvPr>
          <p:cNvSpPr>
            <a:spLocks noGrp="1"/>
          </p:cNvSpPr>
          <p:nvPr>
            <p:ph idx="1"/>
          </p:nvPr>
        </p:nvSpPr>
        <p:spPr>
          <a:xfrm>
            <a:off x="628650" y="1879600"/>
            <a:ext cx="7886700" cy="2448560"/>
          </a:xfrm>
        </p:spPr>
        <p:txBody>
          <a:bodyPr>
            <a:normAutofit/>
          </a:bodyPr>
          <a:lstStyle/>
          <a:p>
            <a:r>
              <a:rPr kumimoji="1" lang="ja-JP" altLang="en-US" sz="2400"/>
              <a:t>信号がなく，片側</a:t>
            </a:r>
            <a:r>
              <a:rPr kumimoji="1" lang="en-US" altLang="ja-JP" sz="2400" dirty="0"/>
              <a:t>1</a:t>
            </a:r>
            <a:r>
              <a:rPr kumimoji="1" lang="ja-JP" altLang="en-US" sz="2400"/>
              <a:t>車線で右折レーンのない交差点</a:t>
            </a:r>
            <a:endParaRPr lang="en-US" altLang="ja-JP" sz="2000" dirty="0"/>
          </a:p>
          <a:p>
            <a:r>
              <a:rPr kumimoji="1" lang="ja-JP" altLang="en-US" sz="2400"/>
              <a:t>車両は交差点に対して進入する向きと，進行方向を保持するモデル</a:t>
            </a:r>
            <a:endParaRPr kumimoji="1" lang="en-US" altLang="ja-JP" sz="2400" dirty="0"/>
          </a:p>
          <a:p>
            <a:r>
              <a:rPr lang="ja-JP" altLang="en-US" sz="2400"/>
              <a:t>交差点周辺の各車両がネットワークで接続されていて，各々の車両の現在位置と行き先を取得できるとする</a:t>
            </a:r>
            <a:endParaRPr kumimoji="1" lang="en-US" altLang="ja-JP" sz="2400" dirty="0"/>
          </a:p>
        </p:txBody>
      </p:sp>
      <p:sp>
        <p:nvSpPr>
          <p:cNvPr id="6" name="スライド番号プレースホルダー 5">
            <a:extLst>
              <a:ext uri="{FF2B5EF4-FFF2-40B4-BE49-F238E27FC236}">
                <a16:creationId xmlns:a16="http://schemas.microsoft.com/office/drawing/2014/main" id="{FAF64E70-0465-004E-A5E0-EC0959C0A511}"/>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pic>
        <p:nvPicPr>
          <p:cNvPr id="7" name="図 6">
            <a:extLst>
              <a:ext uri="{FF2B5EF4-FFF2-40B4-BE49-F238E27FC236}">
                <a16:creationId xmlns:a16="http://schemas.microsoft.com/office/drawing/2014/main" id="{E1C67581-C55F-134C-B48D-0EA60DC82E32}"/>
              </a:ext>
            </a:extLst>
          </p:cNvPr>
          <p:cNvPicPr>
            <a:picLocks noChangeAspect="1"/>
          </p:cNvPicPr>
          <p:nvPr/>
        </p:nvPicPr>
        <p:blipFill>
          <a:blip r:embed="rId3"/>
          <a:stretch>
            <a:fillRect/>
          </a:stretch>
        </p:blipFill>
        <p:spPr>
          <a:xfrm>
            <a:off x="592871" y="4436957"/>
            <a:ext cx="1819835" cy="1918205"/>
          </a:xfrm>
          <a:prstGeom prst="rect">
            <a:avLst/>
          </a:prstGeom>
        </p:spPr>
      </p:pic>
    </p:spTree>
    <p:extLst>
      <p:ext uri="{BB962C8B-B14F-4D97-AF65-F5344CB8AC3E}">
        <p14:creationId xmlns:p14="http://schemas.microsoft.com/office/powerpoint/2010/main" val="4175434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B49944-CE97-6A49-8D78-04A78C677BD3}"/>
              </a:ext>
            </a:extLst>
          </p:cNvPr>
          <p:cNvSpPr>
            <a:spLocks noGrp="1"/>
          </p:cNvSpPr>
          <p:nvPr>
            <p:ph type="title"/>
          </p:nvPr>
        </p:nvSpPr>
        <p:spPr/>
        <p:txBody>
          <a:bodyPr>
            <a:normAutofit/>
          </a:bodyPr>
          <a:lstStyle/>
          <a:p>
            <a:r>
              <a:rPr kumimoji="1" lang="en-US" altLang="ja-JP" dirty="0"/>
              <a:t>UPPAAL</a:t>
            </a:r>
            <a:r>
              <a:rPr lang="ja-JP" altLang="en-US"/>
              <a:t>による時間オートマトンの記述</a:t>
            </a:r>
            <a:endParaRPr kumimoji="1" lang="ja-JP" altLang="en-US"/>
          </a:p>
        </p:txBody>
      </p:sp>
      <p:sp>
        <p:nvSpPr>
          <p:cNvPr id="3" name="コンテンツ プレースホルダー 2">
            <a:extLst>
              <a:ext uri="{FF2B5EF4-FFF2-40B4-BE49-F238E27FC236}">
                <a16:creationId xmlns:a16="http://schemas.microsoft.com/office/drawing/2014/main" id="{5698CB1D-21FD-A545-AE33-CD537798116B}"/>
              </a:ext>
            </a:extLst>
          </p:cNvPr>
          <p:cNvSpPr>
            <a:spLocks noGrp="1"/>
          </p:cNvSpPr>
          <p:nvPr>
            <p:ph idx="1"/>
          </p:nvPr>
        </p:nvSpPr>
        <p:spPr>
          <a:xfrm>
            <a:off x="431800" y="1864839"/>
            <a:ext cx="8243888" cy="2392201"/>
          </a:xfrm>
        </p:spPr>
        <p:txBody>
          <a:bodyPr>
            <a:normAutofit/>
          </a:bodyPr>
          <a:lstStyle/>
          <a:p>
            <a:r>
              <a:rPr kumimoji="1" lang="ja-JP" altLang="en-US" sz="2000"/>
              <a:t>交差点に対して進入する方向と進行方向を</a:t>
            </a:r>
            <a:r>
              <a:rPr lang="ja-JP" altLang="en-US" sz="2000"/>
              <a:t>パラメータで保持</a:t>
            </a:r>
            <a:endParaRPr kumimoji="1" lang="en-US" altLang="ja-JP" sz="2000" dirty="0"/>
          </a:p>
          <a:p>
            <a:r>
              <a:rPr lang="ja-JP" altLang="en-US" sz="2000"/>
              <a:t>各方向の車両がどの様な状態であるかを大域二次元配列で管理</a:t>
            </a:r>
            <a:endParaRPr lang="en-US" altLang="ja-JP" sz="2000" dirty="0"/>
          </a:p>
          <a:p>
            <a:r>
              <a:rPr kumimoji="1" lang="ja-JP" altLang="en-US" sz="2000"/>
              <a:t>他車の状態をみる進入前条件，時間制約のみの進入条件と通過条件</a:t>
            </a:r>
          </a:p>
        </p:txBody>
      </p:sp>
      <p:sp>
        <p:nvSpPr>
          <p:cNvPr id="6" name="スライド番号プレースホルダー 5">
            <a:extLst>
              <a:ext uri="{FF2B5EF4-FFF2-40B4-BE49-F238E27FC236}">
                <a16:creationId xmlns:a16="http://schemas.microsoft.com/office/drawing/2014/main" id="{8D71C1D0-37A3-494A-85DC-859F5963F60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9" name="図 8">
            <a:extLst>
              <a:ext uri="{FF2B5EF4-FFF2-40B4-BE49-F238E27FC236}">
                <a16:creationId xmlns:a16="http://schemas.microsoft.com/office/drawing/2014/main" id="{625D3CF8-F782-DE40-B5A8-423E4EA84A23}"/>
              </a:ext>
            </a:extLst>
          </p:cNvPr>
          <p:cNvPicPr>
            <a:picLocks noChangeAspect="1"/>
          </p:cNvPicPr>
          <p:nvPr/>
        </p:nvPicPr>
        <p:blipFill>
          <a:blip r:embed="rId3"/>
          <a:stretch>
            <a:fillRect/>
          </a:stretch>
        </p:blipFill>
        <p:spPr>
          <a:xfrm>
            <a:off x="431800" y="4997390"/>
            <a:ext cx="8243888" cy="1126593"/>
          </a:xfrm>
          <a:prstGeom prst="rect">
            <a:avLst/>
          </a:prstGeom>
        </p:spPr>
      </p:pic>
      <p:sp>
        <p:nvSpPr>
          <p:cNvPr id="7" name="テキスト ボックス 6">
            <a:extLst>
              <a:ext uri="{FF2B5EF4-FFF2-40B4-BE49-F238E27FC236}">
                <a16:creationId xmlns:a16="http://schemas.microsoft.com/office/drawing/2014/main" id="{3F144F69-0D1D-4146-BD83-C77A04BEFCB6}"/>
              </a:ext>
            </a:extLst>
          </p:cNvPr>
          <p:cNvSpPr txBox="1"/>
          <p:nvPr/>
        </p:nvSpPr>
        <p:spPr>
          <a:xfrm>
            <a:off x="628650" y="4534021"/>
            <a:ext cx="3956050" cy="369332"/>
          </a:xfrm>
          <a:prstGeom prst="rect">
            <a:avLst/>
          </a:prstGeom>
          <a:noFill/>
          <a:ln>
            <a:solidFill>
              <a:schemeClr val="accent1"/>
            </a:solidFill>
          </a:ln>
        </p:spPr>
        <p:txBody>
          <a:bodyPr wrap="square" rtlCol="0">
            <a:spAutoFit/>
          </a:bodyPr>
          <a:lstStyle/>
          <a:p>
            <a:pPr algn="ctr"/>
            <a:r>
              <a:rPr lang="en-US" altLang="ja-JP" dirty="0">
                <a:latin typeface="Meiryo" panose="020B0604030504040204" pitchFamily="34" charset="-128"/>
                <a:ea typeface="Meiryo" panose="020B0604030504040204" pitchFamily="34" charset="-128"/>
              </a:rPr>
              <a:t>AV(</a:t>
            </a:r>
            <a:r>
              <a:rPr lang="en-US" altLang="ja-JP" dirty="0" err="1">
                <a:latin typeface="Meiryo" panose="020B0604030504040204" pitchFamily="34" charset="-128"/>
                <a:ea typeface="Meiryo" panose="020B0604030504040204" pitchFamily="34" charset="-128"/>
              </a:rPr>
              <a:t>const</a:t>
            </a:r>
            <a:r>
              <a:rPr lang="en-US" altLang="ja-JP" dirty="0">
                <a:latin typeface="Meiryo" panose="020B0604030504040204" pitchFamily="34" charset="-128"/>
                <a:ea typeface="Meiryo" panose="020B0604030504040204" pitchFamily="34" charset="-128"/>
              </a:rPr>
              <a:t> </a:t>
            </a:r>
            <a:r>
              <a:rPr lang="en-US" altLang="ja-JP" dirty="0" err="1">
                <a:latin typeface="Meiryo" panose="020B0604030504040204" pitchFamily="34" charset="-128"/>
                <a:ea typeface="Meiryo" panose="020B0604030504040204" pitchFamily="34" charset="-128"/>
              </a:rPr>
              <a:t>int</a:t>
            </a:r>
            <a:r>
              <a:rPr lang="en-US" altLang="ja-JP" dirty="0">
                <a:latin typeface="Meiryo" panose="020B0604030504040204" pitchFamily="34" charset="-128"/>
                <a:ea typeface="Meiryo" panose="020B0604030504040204" pitchFamily="34" charset="-128"/>
              </a:rPr>
              <a:t> start, </a:t>
            </a:r>
            <a:r>
              <a:rPr lang="en-US" altLang="ja-JP" dirty="0" err="1">
                <a:latin typeface="Meiryo" panose="020B0604030504040204" pitchFamily="34" charset="-128"/>
                <a:ea typeface="Meiryo" panose="020B0604030504040204" pitchFamily="34" charset="-128"/>
              </a:rPr>
              <a:t>const</a:t>
            </a:r>
            <a:r>
              <a:rPr lang="en-US" altLang="ja-JP" dirty="0">
                <a:latin typeface="Meiryo" panose="020B0604030504040204" pitchFamily="34" charset="-128"/>
                <a:ea typeface="Meiryo" panose="020B0604030504040204" pitchFamily="34" charset="-128"/>
              </a:rPr>
              <a:t> </a:t>
            </a:r>
            <a:r>
              <a:rPr lang="en-US" altLang="ja-JP" dirty="0" err="1">
                <a:latin typeface="Meiryo" panose="020B0604030504040204" pitchFamily="34" charset="-128"/>
                <a:ea typeface="Meiryo" panose="020B0604030504040204" pitchFamily="34" charset="-128"/>
              </a:rPr>
              <a:t>int</a:t>
            </a:r>
            <a:r>
              <a:rPr lang="en-US" altLang="ja-JP" dirty="0">
                <a:latin typeface="Meiryo" panose="020B0604030504040204" pitchFamily="34" charset="-128"/>
                <a:ea typeface="Meiryo" panose="020B0604030504040204" pitchFamily="34" charset="-128"/>
              </a:rPr>
              <a:t> turn)</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975862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A2FDC9E-F291-BC44-8428-664EE1BE2628}"/>
              </a:ext>
            </a:extLst>
          </p:cNvPr>
          <p:cNvSpPr>
            <a:spLocks noGrp="1"/>
          </p:cNvSpPr>
          <p:nvPr>
            <p:ph type="title"/>
          </p:nvPr>
        </p:nvSpPr>
        <p:spPr/>
        <p:txBody>
          <a:bodyPr/>
          <a:lstStyle/>
          <a:p>
            <a:r>
              <a:rPr lang="ja-JP" altLang="en-US"/>
              <a:t>システム宣言</a:t>
            </a:r>
            <a:endParaRPr kumimoji="1" lang="ja-JP" altLang="en-US"/>
          </a:p>
        </p:txBody>
      </p:sp>
      <p:sp>
        <p:nvSpPr>
          <p:cNvPr id="3" name="コンテンツ プレースホルダー 2">
            <a:extLst>
              <a:ext uri="{FF2B5EF4-FFF2-40B4-BE49-F238E27FC236}">
                <a16:creationId xmlns:a16="http://schemas.microsoft.com/office/drawing/2014/main" id="{3CD93480-ED0C-B74E-B126-46E1295185E4}"/>
              </a:ext>
            </a:extLst>
          </p:cNvPr>
          <p:cNvSpPr>
            <a:spLocks noGrp="1"/>
          </p:cNvSpPr>
          <p:nvPr>
            <p:ph idx="1"/>
          </p:nvPr>
        </p:nvSpPr>
        <p:spPr>
          <a:xfrm>
            <a:off x="581192" y="1935903"/>
            <a:ext cx="7989752" cy="565997"/>
          </a:xfrm>
        </p:spPr>
        <p:txBody>
          <a:bodyPr>
            <a:normAutofit/>
          </a:bodyPr>
          <a:lstStyle/>
          <a:p>
            <a:r>
              <a:rPr lang="ja-JP" altLang="en-US" sz="2000"/>
              <a:t>各車両のインスタンスを生成し，システム宣言で合成する．</a:t>
            </a:r>
            <a:endParaRPr kumimoji="1" lang="ja-JP" altLang="en-US" sz="2000"/>
          </a:p>
        </p:txBody>
      </p:sp>
      <p:sp>
        <p:nvSpPr>
          <p:cNvPr id="4" name="スライド番号プレースホルダー 3">
            <a:extLst>
              <a:ext uri="{FF2B5EF4-FFF2-40B4-BE49-F238E27FC236}">
                <a16:creationId xmlns:a16="http://schemas.microsoft.com/office/drawing/2014/main" id="{BE64ABD1-7698-9449-A260-280A90C3F1F2}"/>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sp>
        <p:nvSpPr>
          <p:cNvPr id="5" name="テキスト ボックス 4">
            <a:extLst>
              <a:ext uri="{FF2B5EF4-FFF2-40B4-BE49-F238E27FC236}">
                <a16:creationId xmlns:a16="http://schemas.microsoft.com/office/drawing/2014/main" id="{D97383FC-9C67-4540-A57C-1BAF35AAEA62}"/>
              </a:ext>
            </a:extLst>
          </p:cNvPr>
          <p:cNvSpPr txBox="1"/>
          <p:nvPr/>
        </p:nvSpPr>
        <p:spPr>
          <a:xfrm>
            <a:off x="576263" y="2806700"/>
            <a:ext cx="2725737" cy="2862322"/>
          </a:xfrm>
          <a:prstGeom prst="rect">
            <a:avLst/>
          </a:prstGeom>
          <a:noFill/>
        </p:spPr>
        <p:txBody>
          <a:bodyPr wrap="square" rtlCol="0">
            <a:spAutoFit/>
          </a:bodyPr>
          <a:lstStyle/>
          <a:p>
            <a:r>
              <a:rPr lang="en-US" altLang="ja-JP" dirty="0"/>
              <a:t>ns = AV(0,1);</a:t>
            </a:r>
          </a:p>
          <a:p>
            <a:r>
              <a:rPr lang="en-US" altLang="ja-JP" dirty="0"/>
              <a:t>we = AV(3,1);</a:t>
            </a:r>
          </a:p>
          <a:p>
            <a:r>
              <a:rPr lang="en-US" altLang="ja-JP" dirty="0" err="1"/>
              <a:t>sn</a:t>
            </a:r>
            <a:r>
              <a:rPr lang="en-US" altLang="ja-JP" dirty="0"/>
              <a:t> = AV(2,1);</a:t>
            </a:r>
          </a:p>
          <a:p>
            <a:r>
              <a:rPr lang="en-US" altLang="ja-JP" dirty="0" err="1"/>
              <a:t>ew</a:t>
            </a:r>
            <a:r>
              <a:rPr lang="en-US" altLang="ja-JP" dirty="0"/>
              <a:t> = AV(1,1);</a:t>
            </a:r>
          </a:p>
          <a:p>
            <a:r>
              <a:rPr lang="en-US" altLang="ja-JP" dirty="0" err="1"/>
              <a:t>sw</a:t>
            </a:r>
            <a:r>
              <a:rPr lang="en-US" altLang="ja-JP" dirty="0"/>
              <a:t> = AV(2,0);</a:t>
            </a:r>
          </a:p>
          <a:p>
            <a:r>
              <a:rPr lang="en-US" altLang="ja-JP" dirty="0" err="1"/>
              <a:t>en</a:t>
            </a:r>
            <a:r>
              <a:rPr lang="en-US" altLang="ja-JP" dirty="0"/>
              <a:t> = AV(1,2);</a:t>
            </a:r>
          </a:p>
          <a:p>
            <a:r>
              <a:rPr lang="en-US" altLang="ja-JP" dirty="0"/>
              <a:t>sn2 = AV(2,1);</a:t>
            </a:r>
          </a:p>
          <a:p>
            <a:r>
              <a:rPr lang="en-US" altLang="ja-JP" dirty="0"/>
              <a:t>ew2 = AV(1,1);</a:t>
            </a:r>
          </a:p>
          <a:p>
            <a:r>
              <a:rPr lang="en-US" altLang="ja-JP" dirty="0"/>
              <a:t>sw2 = AV(2,0);</a:t>
            </a:r>
          </a:p>
          <a:p>
            <a:r>
              <a:rPr lang="en-US" altLang="ja-JP" dirty="0"/>
              <a:t>en2 = AV(1,2);</a:t>
            </a:r>
            <a:endParaRPr kumimoji="1" lang="ja-JP" altLang="en-US"/>
          </a:p>
        </p:txBody>
      </p:sp>
      <p:pic>
        <p:nvPicPr>
          <p:cNvPr id="6" name="図 5">
            <a:extLst>
              <a:ext uri="{FF2B5EF4-FFF2-40B4-BE49-F238E27FC236}">
                <a16:creationId xmlns:a16="http://schemas.microsoft.com/office/drawing/2014/main" id="{1AE4440B-9C0E-7248-879C-84DFA3239498}"/>
              </a:ext>
            </a:extLst>
          </p:cNvPr>
          <p:cNvPicPr>
            <a:picLocks noChangeAspect="1"/>
          </p:cNvPicPr>
          <p:nvPr/>
        </p:nvPicPr>
        <p:blipFill>
          <a:blip r:embed="rId3"/>
          <a:stretch>
            <a:fillRect/>
          </a:stretch>
        </p:blipFill>
        <p:spPr>
          <a:xfrm>
            <a:off x="5091485" y="2666615"/>
            <a:ext cx="3272361" cy="3449245"/>
          </a:xfrm>
          <a:prstGeom prst="rect">
            <a:avLst/>
          </a:prstGeom>
        </p:spPr>
      </p:pic>
      <p:sp>
        <p:nvSpPr>
          <p:cNvPr id="7" name="正方形/長方形 6">
            <a:extLst>
              <a:ext uri="{FF2B5EF4-FFF2-40B4-BE49-F238E27FC236}">
                <a16:creationId xmlns:a16="http://schemas.microsoft.com/office/drawing/2014/main" id="{CBBDE82C-D75F-4142-83FA-4E9A608B0EB8}"/>
              </a:ext>
            </a:extLst>
          </p:cNvPr>
          <p:cNvSpPr/>
          <p:nvPr/>
        </p:nvSpPr>
        <p:spPr>
          <a:xfrm>
            <a:off x="6422314" y="3043848"/>
            <a:ext cx="571500" cy="254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ysClr val="windowText" lastClr="000000"/>
                </a:solidFill>
              </a:rPr>
              <a:t>n:0</a:t>
            </a:r>
            <a:endParaRPr kumimoji="1" lang="ja-JP" altLang="en-US">
              <a:solidFill>
                <a:sysClr val="windowText" lastClr="000000"/>
              </a:solidFill>
            </a:endParaRPr>
          </a:p>
        </p:txBody>
      </p:sp>
      <p:sp>
        <p:nvSpPr>
          <p:cNvPr id="8" name="正方形/長方形 7">
            <a:extLst>
              <a:ext uri="{FF2B5EF4-FFF2-40B4-BE49-F238E27FC236}">
                <a16:creationId xmlns:a16="http://schemas.microsoft.com/office/drawing/2014/main" id="{A11FA57F-476A-2F42-873A-E787658A515A}"/>
              </a:ext>
            </a:extLst>
          </p:cNvPr>
          <p:cNvSpPr/>
          <p:nvPr/>
        </p:nvSpPr>
        <p:spPr>
          <a:xfrm>
            <a:off x="7614210" y="4281169"/>
            <a:ext cx="571500" cy="254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ysClr val="windowText" lastClr="000000"/>
                </a:solidFill>
              </a:rPr>
              <a:t>e:1</a:t>
            </a:r>
            <a:endParaRPr kumimoji="1" lang="ja-JP" altLang="en-US">
              <a:solidFill>
                <a:sysClr val="windowText" lastClr="000000"/>
              </a:solidFill>
            </a:endParaRPr>
          </a:p>
        </p:txBody>
      </p:sp>
      <p:sp>
        <p:nvSpPr>
          <p:cNvPr id="9" name="正方形/長方形 8">
            <a:extLst>
              <a:ext uri="{FF2B5EF4-FFF2-40B4-BE49-F238E27FC236}">
                <a16:creationId xmlns:a16="http://schemas.microsoft.com/office/drawing/2014/main" id="{5EDBBEBC-CC28-6D4A-80A9-ED42D58C6101}"/>
              </a:ext>
            </a:extLst>
          </p:cNvPr>
          <p:cNvSpPr/>
          <p:nvPr/>
        </p:nvSpPr>
        <p:spPr>
          <a:xfrm>
            <a:off x="5128674" y="4264237"/>
            <a:ext cx="571500" cy="254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ysClr val="windowText" lastClr="000000"/>
                </a:solidFill>
              </a:rPr>
              <a:t>w:3</a:t>
            </a:r>
            <a:endParaRPr kumimoji="1" lang="ja-JP" altLang="en-US">
              <a:solidFill>
                <a:sysClr val="windowText" lastClr="000000"/>
              </a:solidFill>
            </a:endParaRPr>
          </a:p>
        </p:txBody>
      </p:sp>
      <p:sp>
        <p:nvSpPr>
          <p:cNvPr id="10" name="正方形/長方形 9">
            <a:extLst>
              <a:ext uri="{FF2B5EF4-FFF2-40B4-BE49-F238E27FC236}">
                <a16:creationId xmlns:a16="http://schemas.microsoft.com/office/drawing/2014/main" id="{6115414C-72AC-2649-9C39-6F99C5450C40}"/>
              </a:ext>
            </a:extLst>
          </p:cNvPr>
          <p:cNvSpPr/>
          <p:nvPr/>
        </p:nvSpPr>
        <p:spPr>
          <a:xfrm>
            <a:off x="6422314" y="5505620"/>
            <a:ext cx="571500" cy="254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ysClr val="windowText" lastClr="000000"/>
                </a:solidFill>
              </a:rPr>
              <a:t>s:2</a:t>
            </a:r>
            <a:endParaRPr kumimoji="1" lang="ja-JP" altLang="en-US">
              <a:solidFill>
                <a:sysClr val="windowText" lastClr="000000"/>
              </a:solidFill>
            </a:endParaRPr>
          </a:p>
        </p:txBody>
      </p:sp>
      <p:sp>
        <p:nvSpPr>
          <p:cNvPr id="14" name="四角形吹き出し 13">
            <a:extLst>
              <a:ext uri="{FF2B5EF4-FFF2-40B4-BE49-F238E27FC236}">
                <a16:creationId xmlns:a16="http://schemas.microsoft.com/office/drawing/2014/main" id="{B91520ED-C6AC-8942-858D-C3F41F0819B7}"/>
              </a:ext>
            </a:extLst>
          </p:cNvPr>
          <p:cNvSpPr/>
          <p:nvPr/>
        </p:nvSpPr>
        <p:spPr>
          <a:xfrm>
            <a:off x="7423461" y="5588000"/>
            <a:ext cx="1635931" cy="570142"/>
          </a:xfrm>
          <a:prstGeom prst="wedgeRectCallout">
            <a:avLst>
              <a:gd name="adj1" fmla="val 28793"/>
              <a:gd name="adj2" fmla="val -99661"/>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ysClr val="windowText" lastClr="000000"/>
                </a:solidFill>
              </a:rPr>
              <a:t>右折と直進が２台ずつ</a:t>
            </a:r>
          </a:p>
        </p:txBody>
      </p:sp>
      <p:sp>
        <p:nvSpPr>
          <p:cNvPr id="16" name="四角形吹き出し 15">
            <a:extLst>
              <a:ext uri="{FF2B5EF4-FFF2-40B4-BE49-F238E27FC236}">
                <a16:creationId xmlns:a16="http://schemas.microsoft.com/office/drawing/2014/main" id="{699097B2-FD3F-7446-968D-D96DB7523115}"/>
              </a:ext>
            </a:extLst>
          </p:cNvPr>
          <p:cNvSpPr/>
          <p:nvPr/>
        </p:nvSpPr>
        <p:spPr>
          <a:xfrm>
            <a:off x="3217242" y="3085599"/>
            <a:ext cx="1175442" cy="525522"/>
          </a:xfrm>
          <a:prstGeom prst="wedgeRectCallout">
            <a:avLst>
              <a:gd name="adj1" fmla="val 65375"/>
              <a:gd name="adj2" fmla="val 9395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ysClr val="windowText" lastClr="000000"/>
                </a:solidFill>
              </a:rPr>
              <a:t>直進</a:t>
            </a:r>
          </a:p>
        </p:txBody>
      </p:sp>
      <p:sp>
        <p:nvSpPr>
          <p:cNvPr id="17" name="四角形吹き出し 16">
            <a:extLst>
              <a:ext uri="{FF2B5EF4-FFF2-40B4-BE49-F238E27FC236}">
                <a16:creationId xmlns:a16="http://schemas.microsoft.com/office/drawing/2014/main" id="{565F7A1D-627D-2146-83C2-6071FDC10346}"/>
              </a:ext>
            </a:extLst>
          </p:cNvPr>
          <p:cNvSpPr/>
          <p:nvPr/>
        </p:nvSpPr>
        <p:spPr>
          <a:xfrm>
            <a:off x="3869337" y="5323617"/>
            <a:ext cx="1620719" cy="691103"/>
          </a:xfrm>
          <a:prstGeom prst="wedgeRectCallout">
            <a:avLst>
              <a:gd name="adj1" fmla="val 58850"/>
              <a:gd name="adj2" fmla="val 96232"/>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ysClr val="windowText" lastClr="000000"/>
                </a:solidFill>
              </a:rPr>
              <a:t>直進と左折が２台ずつ</a:t>
            </a:r>
            <a:endParaRPr kumimoji="1" lang="ja-JP" altLang="en-US">
              <a:solidFill>
                <a:sysClr val="windowText" lastClr="000000"/>
              </a:solidFill>
            </a:endParaRPr>
          </a:p>
        </p:txBody>
      </p:sp>
      <p:sp>
        <p:nvSpPr>
          <p:cNvPr id="15" name="円/楕円 14">
            <a:extLst>
              <a:ext uri="{FF2B5EF4-FFF2-40B4-BE49-F238E27FC236}">
                <a16:creationId xmlns:a16="http://schemas.microsoft.com/office/drawing/2014/main" id="{D44E8319-A2A4-E340-8E6D-F323AC17FA10}"/>
              </a:ext>
            </a:extLst>
          </p:cNvPr>
          <p:cNvSpPr/>
          <p:nvPr/>
        </p:nvSpPr>
        <p:spPr>
          <a:xfrm>
            <a:off x="6900591" y="2567872"/>
            <a:ext cx="186446" cy="345908"/>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a:extLst>
              <a:ext uri="{FF2B5EF4-FFF2-40B4-BE49-F238E27FC236}">
                <a16:creationId xmlns:a16="http://schemas.microsoft.com/office/drawing/2014/main" id="{93C3E919-2820-A04C-B419-D505A9F75E85}"/>
              </a:ext>
            </a:extLst>
          </p:cNvPr>
          <p:cNvSpPr/>
          <p:nvPr/>
        </p:nvSpPr>
        <p:spPr>
          <a:xfrm rot="5400000">
            <a:off x="4862497" y="3822162"/>
            <a:ext cx="186446" cy="345908"/>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a:extLst>
              <a:ext uri="{FF2B5EF4-FFF2-40B4-BE49-F238E27FC236}">
                <a16:creationId xmlns:a16="http://schemas.microsoft.com/office/drawing/2014/main" id="{FE6DDE40-68E2-654B-8772-46D969F377F3}"/>
              </a:ext>
            </a:extLst>
          </p:cNvPr>
          <p:cNvSpPr/>
          <p:nvPr/>
        </p:nvSpPr>
        <p:spPr>
          <a:xfrm>
            <a:off x="6447236" y="6213547"/>
            <a:ext cx="186446" cy="345908"/>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a:extLst>
              <a:ext uri="{FF2B5EF4-FFF2-40B4-BE49-F238E27FC236}">
                <a16:creationId xmlns:a16="http://schemas.microsoft.com/office/drawing/2014/main" id="{1D5E251A-4359-FB46-BA7E-36831F038FF7}"/>
              </a:ext>
            </a:extLst>
          </p:cNvPr>
          <p:cNvSpPr/>
          <p:nvPr/>
        </p:nvSpPr>
        <p:spPr>
          <a:xfrm>
            <a:off x="6058766" y="6213547"/>
            <a:ext cx="186446" cy="345908"/>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円/楕円 20">
            <a:extLst>
              <a:ext uri="{FF2B5EF4-FFF2-40B4-BE49-F238E27FC236}">
                <a16:creationId xmlns:a16="http://schemas.microsoft.com/office/drawing/2014/main" id="{C616D3EF-774E-544D-9F3E-F49A3A05B34F}"/>
              </a:ext>
            </a:extLst>
          </p:cNvPr>
          <p:cNvSpPr/>
          <p:nvPr/>
        </p:nvSpPr>
        <p:spPr>
          <a:xfrm rot="5400000">
            <a:off x="8542241" y="4362215"/>
            <a:ext cx="186446" cy="345908"/>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円/楕円 21">
            <a:extLst>
              <a:ext uri="{FF2B5EF4-FFF2-40B4-BE49-F238E27FC236}">
                <a16:creationId xmlns:a16="http://schemas.microsoft.com/office/drawing/2014/main" id="{EAA7077F-CAB7-2349-A351-B258426D3218}"/>
              </a:ext>
            </a:extLst>
          </p:cNvPr>
          <p:cNvSpPr/>
          <p:nvPr/>
        </p:nvSpPr>
        <p:spPr>
          <a:xfrm rot="5400000">
            <a:off x="8543395" y="4567872"/>
            <a:ext cx="186446" cy="345908"/>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円/楕円 22">
            <a:extLst>
              <a:ext uri="{FF2B5EF4-FFF2-40B4-BE49-F238E27FC236}">
                <a16:creationId xmlns:a16="http://schemas.microsoft.com/office/drawing/2014/main" id="{489142E1-10C3-B24D-B039-855E50C9C275}"/>
              </a:ext>
            </a:extLst>
          </p:cNvPr>
          <p:cNvSpPr/>
          <p:nvPr/>
        </p:nvSpPr>
        <p:spPr>
          <a:xfrm rot="5182257">
            <a:off x="8548949" y="4762166"/>
            <a:ext cx="186446" cy="345908"/>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円/楕円 23">
            <a:extLst>
              <a:ext uri="{FF2B5EF4-FFF2-40B4-BE49-F238E27FC236}">
                <a16:creationId xmlns:a16="http://schemas.microsoft.com/office/drawing/2014/main" id="{38C5CBEA-1A40-124D-B56F-04657220CAB3}"/>
              </a:ext>
            </a:extLst>
          </p:cNvPr>
          <p:cNvSpPr/>
          <p:nvPr/>
        </p:nvSpPr>
        <p:spPr>
          <a:xfrm>
            <a:off x="6245565" y="6232250"/>
            <a:ext cx="186446" cy="345908"/>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円/楕円 24">
            <a:extLst>
              <a:ext uri="{FF2B5EF4-FFF2-40B4-BE49-F238E27FC236}">
                <a16:creationId xmlns:a16="http://schemas.microsoft.com/office/drawing/2014/main" id="{513B85FA-8AB3-F446-A05A-39C4C91C950D}"/>
              </a:ext>
            </a:extLst>
          </p:cNvPr>
          <p:cNvSpPr/>
          <p:nvPr/>
        </p:nvSpPr>
        <p:spPr>
          <a:xfrm>
            <a:off x="5854444" y="6215528"/>
            <a:ext cx="186446" cy="345908"/>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円/楕円 25">
            <a:extLst>
              <a:ext uri="{FF2B5EF4-FFF2-40B4-BE49-F238E27FC236}">
                <a16:creationId xmlns:a16="http://schemas.microsoft.com/office/drawing/2014/main" id="{CADDB309-BDBF-0C46-82E6-A69EB966A146}"/>
              </a:ext>
            </a:extLst>
          </p:cNvPr>
          <p:cNvSpPr/>
          <p:nvPr/>
        </p:nvSpPr>
        <p:spPr>
          <a:xfrm rot="5400000">
            <a:off x="8552194" y="4938325"/>
            <a:ext cx="186446" cy="345908"/>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四角形吹き出し 26">
            <a:extLst>
              <a:ext uri="{FF2B5EF4-FFF2-40B4-BE49-F238E27FC236}">
                <a16:creationId xmlns:a16="http://schemas.microsoft.com/office/drawing/2014/main" id="{ECB1608C-60EB-004D-A708-A4FF6A7A0A5C}"/>
              </a:ext>
            </a:extLst>
          </p:cNvPr>
          <p:cNvSpPr/>
          <p:nvPr/>
        </p:nvSpPr>
        <p:spPr>
          <a:xfrm>
            <a:off x="7423461" y="2477493"/>
            <a:ext cx="1175442" cy="525522"/>
          </a:xfrm>
          <a:prstGeom prst="wedgeRectCallout">
            <a:avLst>
              <a:gd name="adj1" fmla="val -66402"/>
              <a:gd name="adj2" fmla="val 19328"/>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ysClr val="windowText" lastClr="000000"/>
                </a:solidFill>
              </a:rPr>
              <a:t>直進</a:t>
            </a:r>
          </a:p>
        </p:txBody>
      </p:sp>
      <p:sp>
        <p:nvSpPr>
          <p:cNvPr id="28" name="四角形吹き出し 27">
            <a:extLst>
              <a:ext uri="{FF2B5EF4-FFF2-40B4-BE49-F238E27FC236}">
                <a16:creationId xmlns:a16="http://schemas.microsoft.com/office/drawing/2014/main" id="{C8765B81-6F39-A44B-9031-60E4E8496532}"/>
              </a:ext>
            </a:extLst>
          </p:cNvPr>
          <p:cNvSpPr/>
          <p:nvPr/>
        </p:nvSpPr>
        <p:spPr>
          <a:xfrm>
            <a:off x="827273" y="2401613"/>
            <a:ext cx="736342" cy="365290"/>
          </a:xfrm>
          <a:prstGeom prst="wedgeRectCallout">
            <a:avLst>
              <a:gd name="adj1" fmla="val 38040"/>
              <a:gd name="adj2" fmla="val 8538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ysClr val="windowText" lastClr="000000"/>
                </a:solidFill>
              </a:rPr>
              <a:t>始点</a:t>
            </a:r>
            <a:endParaRPr kumimoji="1" lang="ja-JP" altLang="en-US">
              <a:solidFill>
                <a:sysClr val="windowText" lastClr="000000"/>
              </a:solidFill>
            </a:endParaRPr>
          </a:p>
        </p:txBody>
      </p:sp>
      <p:sp>
        <p:nvSpPr>
          <p:cNvPr id="29" name="四角形吹き出し 28">
            <a:extLst>
              <a:ext uri="{FF2B5EF4-FFF2-40B4-BE49-F238E27FC236}">
                <a16:creationId xmlns:a16="http://schemas.microsoft.com/office/drawing/2014/main" id="{9162BEA8-402F-7944-85F4-E315D0D8EABB}"/>
              </a:ext>
            </a:extLst>
          </p:cNvPr>
          <p:cNvSpPr/>
          <p:nvPr/>
        </p:nvSpPr>
        <p:spPr>
          <a:xfrm>
            <a:off x="1686655" y="2401613"/>
            <a:ext cx="736342" cy="365290"/>
          </a:xfrm>
          <a:prstGeom prst="wedgeRectCallout">
            <a:avLst>
              <a:gd name="adj1" fmla="val -40149"/>
              <a:gd name="adj2" fmla="val 85383"/>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ysClr val="windowText" lastClr="000000"/>
                </a:solidFill>
              </a:rPr>
              <a:t>方向</a:t>
            </a:r>
          </a:p>
        </p:txBody>
      </p:sp>
    </p:spTree>
    <p:extLst>
      <p:ext uri="{BB962C8B-B14F-4D97-AF65-F5344CB8AC3E}">
        <p14:creationId xmlns:p14="http://schemas.microsoft.com/office/powerpoint/2010/main" val="585829517"/>
      </p:ext>
    </p:extLst>
  </p:cSld>
  <p:clrMapOvr>
    <a:masterClrMapping/>
  </p:clrMapOvr>
</p:sld>
</file>

<file path=ppt/theme/theme1.xml><?xml version="1.0" encoding="utf-8"?>
<a:theme xmlns:a="http://schemas.openxmlformats.org/drawingml/2006/main" name="配当">
  <a:themeElements>
    <a:clrScheme name="暖かみのある青">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配当">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{8B615946-ACEC-0540-9501-AB835B7A0EC3}tf10001123</Template>
  <TotalTime>4591</TotalTime>
  <Words>3585</Words>
  <Application>Microsoft Macintosh PowerPoint</Application>
  <PresentationFormat>画面に合わせる (4:3)</PresentationFormat>
  <Paragraphs>330</Paragraphs>
  <Slides>33</Slides>
  <Notes>31</Notes>
  <HiddenSlides>17</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33</vt:i4>
      </vt:variant>
    </vt:vector>
  </HeadingPairs>
  <TitlesOfParts>
    <vt:vector size="42" baseType="lpstr">
      <vt:lpstr>Hiragino Sans W3</vt:lpstr>
      <vt:lpstr>Meiryo</vt:lpstr>
      <vt:lpstr>Meiryo</vt:lpstr>
      <vt:lpstr>游ゴシック</vt:lpstr>
      <vt:lpstr>Arial</vt:lpstr>
      <vt:lpstr>Calibri</vt:lpstr>
      <vt:lpstr>Courier New</vt:lpstr>
      <vt:lpstr>Wingdings 2</vt:lpstr>
      <vt:lpstr>配当</vt:lpstr>
      <vt:lpstr>自動運転車群制御アルゴリズムの 時間オートマトンによる モデリングと検証</vt:lpstr>
      <vt:lpstr>研究背景</vt:lpstr>
      <vt:lpstr>研究背景と目的</vt:lpstr>
      <vt:lpstr>手法</vt:lpstr>
      <vt:lpstr>モデル検査</vt:lpstr>
      <vt:lpstr>UPPAAL</vt:lpstr>
      <vt:lpstr>交差点通過車両モデル</vt:lpstr>
      <vt:lpstr>UPPAALによる時間オートマトンの記述</vt:lpstr>
      <vt:lpstr>システム宣言</vt:lpstr>
      <vt:lpstr>シミュレーション</vt:lpstr>
      <vt:lpstr>検証</vt:lpstr>
      <vt:lpstr>通過時間の検証</vt:lpstr>
      <vt:lpstr>通過時間の検証</vt:lpstr>
      <vt:lpstr>通過時間の検証</vt:lpstr>
      <vt:lpstr>まとめ</vt:lpstr>
      <vt:lpstr>今後の課題</vt:lpstr>
      <vt:lpstr>モデル検査</vt:lpstr>
      <vt:lpstr>シミュレーション</vt:lpstr>
      <vt:lpstr>目的</vt:lpstr>
      <vt:lpstr>デッドロック検証</vt:lpstr>
      <vt:lpstr>本研究のアプローチ</vt:lpstr>
      <vt:lpstr>5つのLockを使った交差点モデル</vt:lpstr>
      <vt:lpstr>UPPAALモデル（使用権モデル）</vt:lpstr>
      <vt:lpstr>UPPAALモデル（システム定義）</vt:lpstr>
      <vt:lpstr>シミュレーション(1/2)</vt:lpstr>
      <vt:lpstr>シミュレーション(2/2)</vt:lpstr>
      <vt:lpstr>通過時間の検証</vt:lpstr>
      <vt:lpstr>通過の最小時間の検証</vt:lpstr>
      <vt:lpstr>最小時間の検証</vt:lpstr>
      <vt:lpstr>まとめと今後の課題</vt:lpstr>
      <vt:lpstr>目的</vt:lpstr>
      <vt:lpstr>シミュレーション(2/2)</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佐原　優衣</cp:lastModifiedBy>
  <cp:revision>217</cp:revision>
  <cp:lastPrinted>2019-12-05T15:07:22Z</cp:lastPrinted>
  <dcterms:created xsi:type="dcterms:W3CDTF">2019-02-12T08:19:39Z</dcterms:created>
  <dcterms:modified xsi:type="dcterms:W3CDTF">2019-12-05T15:20:45Z</dcterms:modified>
</cp:coreProperties>
</file>

<file path=docProps/thumbnail.jpeg>
</file>